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2" r:id="rId1"/>
  </p:sldMasterIdLst>
  <p:notesMasterIdLst>
    <p:notesMasterId r:id="rId19"/>
  </p:notesMasterIdLst>
  <p:handoutMasterIdLst>
    <p:handoutMasterId r:id="rId20"/>
  </p:handoutMasterIdLst>
  <p:sldIdLst>
    <p:sldId id="256" r:id="rId2"/>
    <p:sldId id="321" r:id="rId3"/>
    <p:sldId id="333" r:id="rId4"/>
    <p:sldId id="323" r:id="rId5"/>
    <p:sldId id="324" r:id="rId6"/>
    <p:sldId id="257" r:id="rId7"/>
    <p:sldId id="289" r:id="rId8"/>
    <p:sldId id="290" r:id="rId9"/>
    <p:sldId id="263" r:id="rId10"/>
    <p:sldId id="271" r:id="rId11"/>
    <p:sldId id="331" r:id="rId12"/>
    <p:sldId id="332" r:id="rId13"/>
    <p:sldId id="268" r:id="rId14"/>
    <p:sldId id="274" r:id="rId15"/>
    <p:sldId id="334" r:id="rId16"/>
    <p:sldId id="266" r:id="rId17"/>
    <p:sldId id="335" r:id="rId18"/>
  </p:sldIdLst>
  <p:sldSz cx="9144000" cy="6858000" type="screen4x3"/>
  <p:notesSz cx="9296400" cy="7010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0066FF"/>
    <a:srgbClr val="000099"/>
    <a:srgbClr val="FF3300"/>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4558" autoAdjust="0"/>
  </p:normalViewPr>
  <p:slideViewPr>
    <p:cSldViewPr>
      <p:cViewPr>
        <p:scale>
          <a:sx n="70" d="100"/>
          <a:sy n="70" d="100"/>
        </p:scale>
        <p:origin x="-1158"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6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4028440" cy="3505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Times New Roman" pitchFamily="18" charset="0"/>
              </a:defRPr>
            </a:lvl1pPr>
          </a:lstStyle>
          <a:p>
            <a:pPr>
              <a:defRPr/>
            </a:pPr>
            <a:endParaRPr lang="en-GB"/>
          </a:p>
        </p:txBody>
      </p:sp>
      <p:sp>
        <p:nvSpPr>
          <p:cNvPr id="27651" name="Rectangle 3"/>
          <p:cNvSpPr>
            <a:spLocks noGrp="1" noChangeArrowheads="1"/>
          </p:cNvSpPr>
          <p:nvPr>
            <p:ph type="dt" sz="quarter" idx="1"/>
          </p:nvPr>
        </p:nvSpPr>
        <p:spPr bwMode="auto">
          <a:xfrm>
            <a:off x="5265809" y="0"/>
            <a:ext cx="4028440" cy="3505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GB"/>
          </a:p>
        </p:txBody>
      </p:sp>
      <p:sp>
        <p:nvSpPr>
          <p:cNvPr id="27652" name="Rectangle 4"/>
          <p:cNvSpPr>
            <a:spLocks noGrp="1" noChangeArrowheads="1"/>
          </p:cNvSpPr>
          <p:nvPr>
            <p:ph type="ftr" sz="quarter" idx="2"/>
          </p:nvPr>
        </p:nvSpPr>
        <p:spPr bwMode="auto">
          <a:xfrm>
            <a:off x="0" y="6658664"/>
            <a:ext cx="4028440" cy="3505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Times New Roman" pitchFamily="18" charset="0"/>
              </a:defRPr>
            </a:lvl1pPr>
          </a:lstStyle>
          <a:p>
            <a:pPr>
              <a:defRPr/>
            </a:pPr>
            <a:endParaRPr lang="en-GB"/>
          </a:p>
        </p:txBody>
      </p:sp>
      <p:sp>
        <p:nvSpPr>
          <p:cNvPr id="27653" name="Rectangle 5"/>
          <p:cNvSpPr>
            <a:spLocks noGrp="1" noChangeArrowheads="1"/>
          </p:cNvSpPr>
          <p:nvPr>
            <p:ph type="sldNum" sz="quarter" idx="3"/>
          </p:nvPr>
        </p:nvSpPr>
        <p:spPr bwMode="auto">
          <a:xfrm>
            <a:off x="5265809" y="6658664"/>
            <a:ext cx="4028440" cy="3505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2AB067FE-B562-44C8-8D2D-8444DBA57AE2}"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4028440" cy="3505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Times New Roman" pitchFamily="18" charset="0"/>
              </a:defRPr>
            </a:lvl1pPr>
          </a:lstStyle>
          <a:p>
            <a:pPr>
              <a:defRPr/>
            </a:pPr>
            <a:endParaRPr lang="en-GB"/>
          </a:p>
        </p:txBody>
      </p:sp>
      <p:sp>
        <p:nvSpPr>
          <p:cNvPr id="16387" name="Rectangle 3"/>
          <p:cNvSpPr>
            <a:spLocks noGrp="1" noChangeArrowheads="1"/>
          </p:cNvSpPr>
          <p:nvPr>
            <p:ph type="dt" idx="1"/>
          </p:nvPr>
        </p:nvSpPr>
        <p:spPr bwMode="auto">
          <a:xfrm>
            <a:off x="5265809" y="0"/>
            <a:ext cx="4028440" cy="3505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GB"/>
          </a:p>
        </p:txBody>
      </p:sp>
      <p:sp>
        <p:nvSpPr>
          <p:cNvPr id="26628"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929640" y="3329940"/>
            <a:ext cx="7437120" cy="31546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6390" name="Rectangle 6"/>
          <p:cNvSpPr>
            <a:spLocks noGrp="1" noChangeArrowheads="1"/>
          </p:cNvSpPr>
          <p:nvPr>
            <p:ph type="ftr" sz="quarter" idx="4"/>
          </p:nvPr>
        </p:nvSpPr>
        <p:spPr bwMode="auto">
          <a:xfrm>
            <a:off x="0" y="6658664"/>
            <a:ext cx="4028440" cy="3505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Times New Roman" pitchFamily="18" charset="0"/>
              </a:defRPr>
            </a:lvl1pPr>
          </a:lstStyle>
          <a:p>
            <a:pPr>
              <a:defRPr/>
            </a:pPr>
            <a:endParaRPr lang="en-GB"/>
          </a:p>
        </p:txBody>
      </p:sp>
      <p:sp>
        <p:nvSpPr>
          <p:cNvPr id="16391" name="Rectangle 7"/>
          <p:cNvSpPr>
            <a:spLocks noGrp="1" noChangeArrowheads="1"/>
          </p:cNvSpPr>
          <p:nvPr>
            <p:ph type="sldNum" sz="quarter" idx="5"/>
          </p:nvPr>
        </p:nvSpPr>
        <p:spPr bwMode="auto">
          <a:xfrm>
            <a:off x="5265809" y="6658664"/>
            <a:ext cx="4028440" cy="3505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967D5D1C-5FA7-4AD6-B768-B3CD688B153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 like to step back</a:t>
            </a:r>
            <a:r>
              <a:rPr lang="en-US" baseline="0" dirty="0" smtClean="0"/>
              <a:t> and focus on the first stage of regional integration – bilateral trade agreements </a:t>
            </a:r>
            <a:endParaRPr lang="en-US" dirty="0"/>
          </a:p>
        </p:txBody>
      </p:sp>
      <p:sp>
        <p:nvSpPr>
          <p:cNvPr id="4" name="Slide Number Placeholder 3"/>
          <p:cNvSpPr>
            <a:spLocks noGrp="1"/>
          </p:cNvSpPr>
          <p:nvPr>
            <p:ph type="sldNum" sz="quarter" idx="10"/>
          </p:nvPr>
        </p:nvSpPr>
        <p:spPr/>
        <p:txBody>
          <a:bodyPr/>
          <a:lstStyle/>
          <a:p>
            <a:fld id="{BEE92A36-072B-4106-83EC-DD1CD01C336A}" type="slidenum">
              <a:rPr lang="en-US" smtClean="0"/>
              <a:pPr/>
              <a:t>5</a:t>
            </a:fld>
            <a:endParaRPr lang="en-US"/>
          </a:p>
        </p:txBody>
      </p:sp>
    </p:spTree>
    <p:extLst>
      <p:ext uri="{BB962C8B-B14F-4D97-AF65-F5344CB8AC3E}">
        <p14:creationId xmlns:p14="http://schemas.microsoft.com/office/powerpoint/2010/main" xmlns="" val="632994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sheer size</a:t>
            </a:r>
            <a:r>
              <a:rPr lang="en-US" baseline="0" dirty="0" smtClean="0"/>
              <a:t> of the Energy market that can evolved out of regional cooperation is mind boggling – an energy market serving a population of 1.5billion people with annual energy demand approaching 1,000 </a:t>
            </a:r>
            <a:r>
              <a:rPr lang="en-US" baseline="0" dirty="0" err="1" smtClean="0"/>
              <a:t>TWh</a:t>
            </a:r>
            <a:r>
              <a:rPr lang="en-US" baseline="0" dirty="0" smtClean="0"/>
              <a:t> – I am not going to guess how many zeroes  there are behind that number, it’s dizzying.  pronounced differences in in energy endowments and energy consumption among the countries in the region and the win-win opportunity regional trade offers</a:t>
            </a:r>
            <a:endParaRPr lang="en-US" dirty="0"/>
          </a:p>
        </p:txBody>
      </p:sp>
      <p:sp>
        <p:nvSpPr>
          <p:cNvPr id="4" name="Slide Number Placeholder 3"/>
          <p:cNvSpPr>
            <a:spLocks noGrp="1"/>
          </p:cNvSpPr>
          <p:nvPr>
            <p:ph type="sldNum" sz="quarter" idx="10"/>
          </p:nvPr>
        </p:nvSpPr>
        <p:spPr/>
        <p:txBody>
          <a:bodyPr/>
          <a:lstStyle/>
          <a:p>
            <a:fld id="{71E90816-36EB-4B82-B373-86433803F064}" type="slidenum">
              <a:rPr lang="en-US" smtClean="0"/>
              <a:pPr/>
              <a:t>11</a:t>
            </a:fld>
            <a:endParaRPr lang="en-US" dirty="0"/>
          </a:p>
        </p:txBody>
      </p:sp>
    </p:spTree>
    <p:extLst>
      <p:ext uri="{BB962C8B-B14F-4D97-AF65-F5344CB8AC3E}">
        <p14:creationId xmlns:p14="http://schemas.microsoft.com/office/powerpoint/2010/main" xmlns="" val="2124761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Countries like India</a:t>
            </a:r>
            <a:r>
              <a:rPr lang="en-US" baseline="0" dirty="0" smtClean="0"/>
              <a:t> and Pakistan have an almost insatiable appetite for energy that demand is not going to subside any soon</a:t>
            </a:r>
            <a:endParaRPr lang="en-US" dirty="0"/>
          </a:p>
        </p:txBody>
      </p:sp>
      <p:sp>
        <p:nvSpPr>
          <p:cNvPr id="4" name="Slide Number Placeholder 3"/>
          <p:cNvSpPr>
            <a:spLocks noGrp="1"/>
          </p:cNvSpPr>
          <p:nvPr>
            <p:ph type="sldNum" sz="quarter" idx="10"/>
          </p:nvPr>
        </p:nvSpPr>
        <p:spPr/>
        <p:txBody>
          <a:bodyPr/>
          <a:lstStyle/>
          <a:p>
            <a:fld id="{BEE92A36-072B-4106-83EC-DD1CD01C336A}" type="slidenum">
              <a:rPr lang="en-US" smtClean="0"/>
              <a:pPr/>
              <a:t>15</a:t>
            </a:fld>
            <a:endParaRPr lang="en-US" dirty="0"/>
          </a:p>
        </p:txBody>
      </p:sp>
    </p:spTree>
    <p:extLst>
      <p:ext uri="{BB962C8B-B14F-4D97-AF65-F5344CB8AC3E}">
        <p14:creationId xmlns:p14="http://schemas.microsoft.com/office/powerpoint/2010/main" xmlns="" val="2963624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xfrm>
            <a:off x="927100" y="739775"/>
            <a:ext cx="4937125" cy="3703638"/>
          </a:xfrm>
          <a:ln/>
        </p:spPr>
      </p:sp>
      <p:sp>
        <p:nvSpPr>
          <p:cNvPr id="71683" name="Notes Placeholder 2"/>
          <p:cNvSpPr>
            <a:spLocks noGrp="1"/>
          </p:cNvSpPr>
          <p:nvPr>
            <p:ph type="body" idx="1"/>
          </p:nvPr>
        </p:nvSpPr>
        <p:spPr>
          <a:noFill/>
        </p:spPr>
        <p:txBody>
          <a:bodyPr/>
          <a:lstStyle/>
          <a:p>
            <a:pPr eaLnBrk="1" hangingPunct="1"/>
            <a:endParaRPr lang="en-US" dirty="0" smtClean="0">
              <a:latin typeface="Arial" charset="0"/>
            </a:endParaRPr>
          </a:p>
        </p:txBody>
      </p:sp>
      <p:sp>
        <p:nvSpPr>
          <p:cNvPr id="71684" name="Slide Number Placeholder 3"/>
          <p:cNvSpPr txBox="1">
            <a:spLocks noGrp="1"/>
          </p:cNvSpPr>
          <p:nvPr/>
        </p:nvSpPr>
        <p:spPr bwMode="auto">
          <a:xfrm>
            <a:off x="3847063" y="9381213"/>
            <a:ext cx="2941778" cy="494252"/>
          </a:xfrm>
          <a:prstGeom prst="rect">
            <a:avLst/>
          </a:prstGeom>
          <a:noFill/>
          <a:ln w="9525">
            <a:noFill/>
            <a:miter lim="800000"/>
            <a:headEnd/>
            <a:tailEnd/>
          </a:ln>
        </p:spPr>
        <p:txBody>
          <a:bodyPr lIns="91861" tIns="45930" rIns="91861" bIns="45930" anchor="b"/>
          <a:lstStyle/>
          <a:p>
            <a:pPr algn="r" eaLnBrk="1" hangingPunct="1"/>
            <a:fld id="{4A21AC23-0C5B-4F8E-9DB4-4D959DFA527A}" type="slidenum">
              <a:rPr lang="en-GB" sz="1200">
                <a:solidFill>
                  <a:schemeClr val="tx1"/>
                </a:solidFill>
              </a:rPr>
              <a:pPr algn="r" eaLnBrk="1" hangingPunct="1"/>
              <a:t>17</a:t>
            </a:fld>
            <a:endParaRPr lang="en-GB" sz="1200" dirty="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2133600" y="1371600"/>
            <a:ext cx="6477000" cy="1752600"/>
          </a:xfrm>
        </p:spPr>
        <p:txBody>
          <a:bodyPr/>
          <a:lstStyle>
            <a:lvl1pPr>
              <a:defRPr sz="5400"/>
            </a:lvl1pPr>
          </a:lstStyle>
          <a:p>
            <a:r>
              <a:rPr lang="en-GB"/>
              <a:t>Click to edit Master title style</a:t>
            </a:r>
          </a:p>
        </p:txBody>
      </p:sp>
      <p:sp>
        <p:nvSpPr>
          <p:cNvPr id="91139" name="Rectangle 3"/>
          <p:cNvSpPr>
            <a:spLocks noGrp="1" noChangeArrowheads="1"/>
          </p:cNvSpPr>
          <p:nvPr>
            <p:ph type="subTitle" idx="1"/>
          </p:nvPr>
        </p:nvSpPr>
        <p:spPr>
          <a:xfrm>
            <a:off x="2133600" y="3733800"/>
            <a:ext cx="6477000" cy="1981200"/>
          </a:xfrm>
        </p:spPr>
        <p:txBody>
          <a:bodyPr/>
          <a:lstStyle>
            <a:lvl1pPr marL="0" indent="0">
              <a:buFont typeface="Wingdings" pitchFamily="2" charset="2"/>
              <a:buNone/>
              <a:defRPr/>
            </a:lvl1pPr>
          </a:lstStyle>
          <a:p>
            <a:r>
              <a:rPr lang="en-GB"/>
              <a:t>Click to edit Master subtitle style</a:t>
            </a:r>
          </a:p>
        </p:txBody>
      </p:sp>
      <p:sp>
        <p:nvSpPr>
          <p:cNvPr id="9" name="Rectangle 4"/>
          <p:cNvSpPr>
            <a:spLocks noGrp="1" noChangeArrowheads="1"/>
          </p:cNvSpPr>
          <p:nvPr>
            <p:ph type="dt" sz="half" idx="10"/>
          </p:nvPr>
        </p:nvSpPr>
        <p:spPr>
          <a:xfrm>
            <a:off x="7086600" y="6248400"/>
            <a:ext cx="1524000" cy="457200"/>
          </a:xfrm>
        </p:spPr>
        <p:txBody>
          <a:bodyPr/>
          <a:lstStyle>
            <a:lvl1pPr>
              <a:defRPr/>
            </a:lvl1pPr>
          </a:lstStyle>
          <a:p>
            <a:pPr>
              <a:defRPr/>
            </a:pPr>
            <a:endParaRPr lang="en-GB"/>
          </a:p>
        </p:txBody>
      </p:sp>
      <p:sp>
        <p:nvSpPr>
          <p:cNvPr id="10" name="Rectangle 5"/>
          <p:cNvSpPr>
            <a:spLocks noGrp="1" noChangeArrowheads="1"/>
          </p:cNvSpPr>
          <p:nvPr>
            <p:ph type="ftr" sz="quarter" idx="11"/>
          </p:nvPr>
        </p:nvSpPr>
        <p:spPr>
          <a:xfrm>
            <a:off x="3810000" y="6248400"/>
            <a:ext cx="2895600" cy="457200"/>
          </a:xfrm>
        </p:spPr>
        <p:txBody>
          <a:bodyPr/>
          <a:lstStyle>
            <a:lvl1pPr>
              <a:defRPr/>
            </a:lvl1pPr>
          </a:lstStyle>
          <a:p>
            <a:pPr>
              <a:defRPr/>
            </a:pPr>
            <a:endParaRPr lang="en-GB"/>
          </a:p>
        </p:txBody>
      </p:sp>
      <p:sp>
        <p:nvSpPr>
          <p:cNvPr id="11" name="Rectangle 6"/>
          <p:cNvSpPr>
            <a:spLocks noGrp="1" noChangeArrowheads="1"/>
          </p:cNvSpPr>
          <p:nvPr>
            <p:ph type="sldNum" sz="quarter" idx="12"/>
          </p:nvPr>
        </p:nvSpPr>
        <p:spPr>
          <a:xfrm>
            <a:off x="2209800" y="6248400"/>
            <a:ext cx="1219200" cy="457200"/>
          </a:xfrm>
        </p:spPr>
        <p:txBody>
          <a:bodyPr/>
          <a:lstStyle>
            <a:lvl1pPr>
              <a:defRPr/>
            </a:lvl1pPr>
          </a:lstStyle>
          <a:p>
            <a:pPr>
              <a:defRPr/>
            </a:pPr>
            <a:fld id="{7C826582-E67D-4A80-BD76-6B082151E923}" type="slidenum">
              <a:rPr lang="en-GB"/>
              <a:pPr>
                <a:defRPr/>
              </a:pPr>
              <a:t>‹#›</a:t>
            </a:fld>
            <a:endParaRPr lang="en-GB"/>
          </a:p>
        </p:txBody>
      </p:sp>
      <p:pic>
        <p:nvPicPr>
          <p:cNvPr id="13" name="Picture 12" descr="IPPAN_logo.jpg"/>
          <p:cNvPicPr>
            <a:picLocks noChangeAspect="1"/>
          </p:cNvPicPr>
          <p:nvPr userDrawn="1"/>
        </p:nvPicPr>
        <p:blipFill>
          <a:blip r:embed="rId2" cstate="print"/>
          <a:srcRect/>
          <a:stretch>
            <a:fillRect/>
          </a:stretch>
        </p:blipFill>
        <p:spPr bwMode="auto">
          <a:xfrm>
            <a:off x="228600" y="228600"/>
            <a:ext cx="990600" cy="746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79660D9-9BDA-4F6A-AED3-179626626808}"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90500"/>
            <a:ext cx="1752600" cy="5829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90500"/>
            <a:ext cx="5105400" cy="5829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FD36EE6-52EC-4DA2-AD55-B86C28EC2E93}"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0" y="190500"/>
            <a:ext cx="7010400" cy="15271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524000" y="1905000"/>
            <a:ext cx="70104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229E2F2-E8B6-40E2-9351-32D8A5A8204B}"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190500"/>
            <a:ext cx="7010400" cy="15271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0" y="19050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050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FCC9D7D-C908-4572-A739-BCFAF669CECA}"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CF4B32E-1C47-4A21-9E84-2E33EFD4AC61}"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98C7CF0-79BA-4396-9C7C-A065CA3B0B24}"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469C33E-114C-40A2-80B7-7391BFA2C91A}"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C765B7F7-7E54-49B2-AC7F-899AF85A5A38}"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3D9C9E6-B394-4602-90E6-A8BA5DD7431C}"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74077B4D-AF1A-43CC-A671-3E3943B59A40}"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41E744D-D842-4EB3-8960-87753ABE6A1B}"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15874E6-6DD9-4527-86A3-89149ABCC2D0}"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0" y="190500"/>
            <a:ext cx="7010400" cy="1527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1524000" y="1905000"/>
            <a:ext cx="7010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90116" name="Rectangle 4"/>
          <p:cNvSpPr>
            <a:spLocks noGrp="1" noChangeArrowheads="1"/>
          </p:cNvSpPr>
          <p:nvPr>
            <p:ph type="dt" sz="half" idx="2"/>
          </p:nvPr>
        </p:nvSpPr>
        <p:spPr bwMode="auto">
          <a:xfrm>
            <a:off x="66294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endParaRPr lang="en-GB"/>
          </a:p>
        </p:txBody>
      </p:sp>
      <p:sp>
        <p:nvSpPr>
          <p:cNvPr id="90117" name="Rectangle 5"/>
          <p:cNvSpPr>
            <a:spLocks noGrp="1" noChangeArrowheads="1"/>
          </p:cNvSpPr>
          <p:nvPr>
            <p:ph type="ftr" sz="quarter" idx="3"/>
          </p:nvPr>
        </p:nvSpPr>
        <p:spPr bwMode="auto">
          <a:xfrm>
            <a:off x="3276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GB"/>
          </a:p>
        </p:txBody>
      </p:sp>
      <p:sp>
        <p:nvSpPr>
          <p:cNvPr id="90118" name="Rectangle 6"/>
          <p:cNvSpPr>
            <a:spLocks noGrp="1" noChangeArrowheads="1"/>
          </p:cNvSpPr>
          <p:nvPr>
            <p:ph type="sldNum" sz="quarter" idx="4"/>
          </p:nvPr>
        </p:nvSpPr>
        <p:spPr bwMode="auto">
          <a:xfrm>
            <a:off x="15240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A68521BF-9D14-4A56-9C15-6CA8397181DD}" type="slidenum">
              <a:rPr lang="en-GB"/>
              <a:pPr>
                <a:defRPr/>
              </a:pPr>
              <a:t>‹#›</a:t>
            </a:fld>
            <a:endParaRPr lang="en-GB"/>
          </a:p>
        </p:txBody>
      </p:sp>
      <p:pic>
        <p:nvPicPr>
          <p:cNvPr id="11" name="Picture 10" descr="IPPAN_logo.jpg"/>
          <p:cNvPicPr>
            <a:picLocks noChangeAspect="1"/>
          </p:cNvPicPr>
          <p:nvPr userDrawn="1"/>
        </p:nvPicPr>
        <p:blipFill>
          <a:blip r:embed="rId15" cstate="print"/>
          <a:srcRect/>
          <a:stretch>
            <a:fillRect/>
          </a:stretch>
        </p:blipFill>
        <p:spPr bwMode="auto">
          <a:xfrm>
            <a:off x="228600" y="228600"/>
            <a:ext cx="990600" cy="7465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03"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defRPr>
      </a:lvl2pPr>
      <a:lvl3pPr algn="l" rtl="0" eaLnBrk="0" fontAlgn="base" hangingPunct="0">
        <a:spcBef>
          <a:spcPct val="0"/>
        </a:spcBef>
        <a:spcAft>
          <a:spcPct val="0"/>
        </a:spcAft>
        <a:defRPr sz="4200">
          <a:solidFill>
            <a:schemeClr val="tx2"/>
          </a:solidFill>
          <a:latin typeface="Arial" charset="0"/>
        </a:defRPr>
      </a:lvl3pPr>
      <a:lvl4pPr algn="l" rtl="0" eaLnBrk="0" fontAlgn="base" hangingPunct="0">
        <a:spcBef>
          <a:spcPct val="0"/>
        </a:spcBef>
        <a:spcAft>
          <a:spcPct val="0"/>
        </a:spcAft>
        <a:defRPr sz="4200">
          <a:solidFill>
            <a:schemeClr val="tx2"/>
          </a:solidFill>
          <a:latin typeface="Arial" charset="0"/>
        </a:defRPr>
      </a:lvl4pPr>
      <a:lvl5pPr algn="l" rtl="0" eaLnBrk="0" fontAlgn="base" hangingPunct="0">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0000"/>
        <a:buFont typeface="Wingdings" pitchFamily="2" charset="2"/>
        <a:buChar char="¢"/>
        <a:defRPr sz="30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sz="2800">
          <a:solidFill>
            <a:schemeClr val="tx2"/>
          </a:solidFill>
          <a:latin typeface="+mn-lt"/>
        </a:defRPr>
      </a:lvl2pPr>
      <a:lvl3pPr marL="1143000" indent="-228600" algn="l" rtl="0" eaLnBrk="0" fontAlgn="base" hangingPunct="0">
        <a:spcBef>
          <a:spcPct val="20000"/>
        </a:spcBef>
        <a:spcAft>
          <a:spcPct val="0"/>
        </a:spcAft>
        <a:buClr>
          <a:schemeClr val="accent2"/>
        </a:buClr>
        <a:buChar char="•"/>
        <a:defRPr sz="2400">
          <a:solidFill>
            <a:schemeClr val="tx2"/>
          </a:solidFill>
          <a:latin typeface="+mn-lt"/>
        </a:defRPr>
      </a:lvl3pPr>
      <a:lvl4pPr marL="1600200" indent="-228600" algn="l" rtl="0" eaLnBrk="0" fontAlgn="base" hangingPunct="0">
        <a:spcBef>
          <a:spcPct val="20000"/>
        </a:spcBef>
        <a:spcAft>
          <a:spcPct val="0"/>
        </a:spcAft>
        <a:buClr>
          <a:schemeClr val="tx1"/>
        </a:buClr>
        <a:buChar char="•"/>
        <a:defRPr sz="2000">
          <a:solidFill>
            <a:schemeClr val="tx2"/>
          </a:solidFill>
          <a:latin typeface="+mn-lt"/>
        </a:defRPr>
      </a:lvl4pPr>
      <a:lvl5pPr marL="2057400" indent="-228600" algn="l" rtl="0" eaLnBrk="0" fontAlgn="base" hangingPunct="0">
        <a:spcBef>
          <a:spcPct val="20000"/>
        </a:spcBef>
        <a:spcAft>
          <a:spcPct val="0"/>
        </a:spcAft>
        <a:buChar char="•"/>
        <a:defRPr sz="2000">
          <a:solidFill>
            <a:schemeClr val="tx2"/>
          </a:solidFill>
          <a:latin typeface="+mn-lt"/>
        </a:defRPr>
      </a:lvl5pPr>
      <a:lvl6pPr marL="2514600" indent="-228600" algn="l" rtl="0" fontAlgn="base">
        <a:spcBef>
          <a:spcPct val="20000"/>
        </a:spcBef>
        <a:spcAft>
          <a:spcPct val="0"/>
        </a:spcAft>
        <a:buChar char="•"/>
        <a:defRPr sz="2000">
          <a:solidFill>
            <a:schemeClr val="tx2"/>
          </a:solidFill>
          <a:latin typeface="+mn-lt"/>
        </a:defRPr>
      </a:lvl6pPr>
      <a:lvl7pPr marL="2971800" indent="-228600" algn="l" rtl="0" fontAlgn="base">
        <a:spcBef>
          <a:spcPct val="20000"/>
        </a:spcBef>
        <a:spcAft>
          <a:spcPct val="0"/>
        </a:spcAft>
        <a:buChar char="•"/>
        <a:defRPr sz="2000">
          <a:solidFill>
            <a:schemeClr val="tx2"/>
          </a:solidFill>
          <a:latin typeface="+mn-lt"/>
        </a:defRPr>
      </a:lvl7pPr>
      <a:lvl8pPr marL="3429000" indent="-228600" algn="l" rtl="0" fontAlgn="base">
        <a:spcBef>
          <a:spcPct val="20000"/>
        </a:spcBef>
        <a:spcAft>
          <a:spcPct val="0"/>
        </a:spcAft>
        <a:buChar char="•"/>
        <a:defRPr sz="2000">
          <a:solidFill>
            <a:schemeClr val="tx2"/>
          </a:solidFill>
          <a:latin typeface="+mn-lt"/>
        </a:defRPr>
      </a:lvl8pPr>
      <a:lvl9pPr marL="3886200" indent="-228600" algn="l" rtl="0" fontAlgn="base">
        <a:spcBef>
          <a:spcPct val="20000"/>
        </a:spcBef>
        <a:spcAft>
          <a:spcPct val="0"/>
        </a:spcAft>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838200" y="1219200"/>
            <a:ext cx="7772400" cy="2819400"/>
          </a:xfrm>
        </p:spPr>
        <p:txBody>
          <a:bodyPr/>
          <a:lstStyle/>
          <a:p>
            <a:pPr lvl="0" algn="ctr" eaLnBrk="1" hangingPunct="1"/>
            <a:r>
              <a:rPr lang="en-US" sz="4800" b="1" dirty="0" smtClean="0">
                <a:latin typeface="Calibri" pitchFamily="34" charset="0"/>
              </a:rPr>
              <a:t>Hydro Projects in Nepal</a:t>
            </a:r>
            <a:br>
              <a:rPr lang="en-US" sz="4800" b="1" dirty="0" smtClean="0">
                <a:latin typeface="Calibri" pitchFamily="34" charset="0"/>
              </a:rPr>
            </a:br>
            <a:r>
              <a:rPr lang="en-US" sz="4800" b="1" dirty="0" smtClean="0">
                <a:latin typeface="Calibri" pitchFamily="34" charset="0"/>
              </a:rPr>
              <a:t>IPP perspective on power trading</a:t>
            </a:r>
            <a:r>
              <a:rPr lang="en-US" sz="7200" dirty="0" smtClean="0">
                <a:solidFill>
                  <a:schemeClr val="tx1"/>
                </a:solidFill>
                <a:latin typeface="Arial" pitchFamily="34" charset="0"/>
                <a:cs typeface="Arial" pitchFamily="34" charset="0"/>
              </a:rPr>
              <a:t/>
            </a:r>
            <a:br>
              <a:rPr lang="en-US" sz="7200" dirty="0" smtClean="0">
                <a:solidFill>
                  <a:schemeClr val="tx1"/>
                </a:solidFill>
                <a:latin typeface="Arial" pitchFamily="34" charset="0"/>
                <a:cs typeface="Arial" pitchFamily="34" charset="0"/>
              </a:rPr>
            </a:br>
            <a:endParaRPr lang="en-US" sz="4800" b="1" dirty="0" smtClean="0">
              <a:solidFill>
                <a:srgbClr val="000099"/>
              </a:solidFill>
              <a:latin typeface="Calibri" pitchFamily="34" charset="0"/>
            </a:endParaRPr>
          </a:p>
        </p:txBody>
      </p:sp>
      <p:sp>
        <p:nvSpPr>
          <p:cNvPr id="3077" name="Text Box 5"/>
          <p:cNvSpPr txBox="1">
            <a:spLocks noChangeArrowheads="1"/>
          </p:cNvSpPr>
          <p:nvPr/>
        </p:nvSpPr>
        <p:spPr bwMode="auto">
          <a:xfrm>
            <a:off x="1143000" y="4648200"/>
            <a:ext cx="7086600" cy="1643527"/>
          </a:xfrm>
          <a:prstGeom prst="rect">
            <a:avLst/>
          </a:prstGeom>
          <a:noFill/>
          <a:ln w="9525">
            <a:noFill/>
            <a:miter lim="800000"/>
            <a:headEnd/>
            <a:tailEnd/>
          </a:ln>
        </p:spPr>
        <p:txBody>
          <a:bodyPr wrap="square">
            <a:spAutoFit/>
          </a:bodyPr>
          <a:lstStyle/>
          <a:p>
            <a:pPr algn="r">
              <a:lnSpc>
                <a:spcPct val="35000"/>
              </a:lnSpc>
              <a:spcBef>
                <a:spcPct val="50000"/>
              </a:spcBef>
            </a:pPr>
            <a:endParaRPr lang="en-GB" sz="2400" i="1" dirty="0">
              <a:latin typeface="Times New Roman" pitchFamily="18" charset="0"/>
            </a:endParaRPr>
          </a:p>
          <a:p>
            <a:pPr algn="ctr">
              <a:lnSpc>
                <a:spcPct val="50000"/>
              </a:lnSpc>
              <a:spcBef>
                <a:spcPct val="50000"/>
              </a:spcBef>
            </a:pPr>
            <a:r>
              <a:rPr lang="en-GB" sz="2400" dirty="0" smtClean="0">
                <a:latin typeface="Times New Roman" pitchFamily="18" charset="0"/>
              </a:rPr>
              <a:t>Khadga Bisht</a:t>
            </a:r>
          </a:p>
          <a:p>
            <a:pPr algn="ctr">
              <a:lnSpc>
                <a:spcPct val="50000"/>
              </a:lnSpc>
              <a:spcBef>
                <a:spcPct val="50000"/>
              </a:spcBef>
            </a:pPr>
            <a:r>
              <a:rPr lang="en-GB" sz="2400" dirty="0" smtClean="0">
                <a:latin typeface="Times New Roman" pitchFamily="18" charset="0"/>
              </a:rPr>
              <a:t>President, IPPAN</a:t>
            </a:r>
          </a:p>
          <a:p>
            <a:pPr algn="ctr">
              <a:lnSpc>
                <a:spcPct val="50000"/>
              </a:lnSpc>
              <a:spcBef>
                <a:spcPct val="50000"/>
              </a:spcBef>
            </a:pPr>
            <a:endParaRPr lang="en-GB" sz="2400" dirty="0">
              <a:latin typeface="Times New Roman" pitchFamily="18" charset="0"/>
            </a:endParaRPr>
          </a:p>
          <a:p>
            <a:pPr algn="r">
              <a:lnSpc>
                <a:spcPct val="35000"/>
              </a:lnSpc>
              <a:spcBef>
                <a:spcPct val="50000"/>
              </a:spcBef>
            </a:pPr>
            <a:endParaRPr lang="en-GB" sz="2400" dirty="0">
              <a:latin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524000" y="304800"/>
            <a:ext cx="6781800" cy="609600"/>
          </a:xfrm>
        </p:spPr>
        <p:txBody>
          <a:bodyPr/>
          <a:lstStyle/>
          <a:p>
            <a:pPr algn="ctr"/>
            <a:r>
              <a:rPr lang="en-GB" sz="3600" dirty="0" smtClean="0"/>
              <a:t>Power System Generation Mix</a:t>
            </a:r>
          </a:p>
        </p:txBody>
      </p:sp>
      <p:graphicFrame>
        <p:nvGraphicFramePr>
          <p:cNvPr id="25705" name="Group 105"/>
          <p:cNvGraphicFramePr>
            <a:graphicFrameLocks noGrp="1"/>
          </p:cNvGraphicFramePr>
          <p:nvPr>
            <p:ph idx="1"/>
          </p:nvPr>
        </p:nvGraphicFramePr>
        <p:xfrm>
          <a:off x="762000" y="1371599"/>
          <a:ext cx="7620000" cy="4724401"/>
        </p:xfrm>
        <a:graphic>
          <a:graphicData uri="http://schemas.openxmlformats.org/drawingml/2006/table">
            <a:tbl>
              <a:tblPr/>
              <a:tblGrid>
                <a:gridCol w="537883"/>
                <a:gridCol w="2446617"/>
                <a:gridCol w="1961029"/>
                <a:gridCol w="1426883"/>
                <a:gridCol w="1247588"/>
              </a:tblGrid>
              <a:tr h="680783">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endParaRPr kumimoji="0" lang="en-GB" sz="2000" b="0" i="0" u="none" strike="noStrike" cap="none" normalizeH="0" baseline="0" dirty="0" smtClean="0">
                        <a:ln>
                          <a:noFill/>
                        </a:ln>
                        <a:solidFill>
                          <a:schemeClr val="tx2"/>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Thermal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Hydro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Other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3602">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Bangladesh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95%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5132">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Bhutan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9265">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India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317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Nepal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93%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9265">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Pakistan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317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smtClean="0">
                          <a:ln>
                            <a:noFill/>
                          </a:ln>
                          <a:solidFill>
                            <a:schemeClr val="tx2"/>
                          </a:solidFill>
                          <a:effectLst/>
                          <a:latin typeface="Arial" charset="0"/>
                        </a:rPr>
                        <a:t>Sri Lanka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56%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44%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73" name="Text Box 92"/>
          <p:cNvSpPr txBox="1">
            <a:spLocks noChangeArrowheads="1"/>
          </p:cNvSpPr>
          <p:nvPr/>
        </p:nvSpPr>
        <p:spPr bwMode="auto">
          <a:xfrm>
            <a:off x="6400800" y="304800"/>
            <a:ext cx="2438400" cy="366713"/>
          </a:xfrm>
          <a:prstGeom prst="rect">
            <a:avLst/>
          </a:prstGeom>
          <a:noFill/>
          <a:ln w="9525">
            <a:noFill/>
            <a:miter lim="800000"/>
            <a:headEnd/>
            <a:tailEnd/>
          </a:ln>
        </p:spPr>
        <p:txBody>
          <a:bodyPr>
            <a:spAutoFit/>
          </a:bodyPr>
          <a:lstStyle/>
          <a:p>
            <a:pPr>
              <a:spcBef>
                <a:spcPct val="50000"/>
              </a:spcBef>
            </a:pPr>
            <a:endParaRPr lang="en-GB"/>
          </a:p>
        </p:txBody>
      </p:sp>
      <p:sp>
        <p:nvSpPr>
          <p:cNvPr id="5174" name="Text Box 99"/>
          <p:cNvSpPr txBox="1">
            <a:spLocks noChangeArrowheads="1"/>
          </p:cNvSpPr>
          <p:nvPr/>
        </p:nvSpPr>
        <p:spPr bwMode="auto">
          <a:xfrm>
            <a:off x="6934200" y="457200"/>
            <a:ext cx="1447800" cy="366713"/>
          </a:xfrm>
          <a:prstGeom prst="rect">
            <a:avLst/>
          </a:prstGeom>
          <a:noFill/>
          <a:ln w="9525">
            <a:noFill/>
            <a:miter lim="800000"/>
            <a:headEnd/>
            <a:tailEnd/>
          </a:ln>
        </p:spPr>
        <p:txBody>
          <a:bodyPr>
            <a:spAutoFit/>
          </a:bodyPr>
          <a:lstStyle/>
          <a:p>
            <a:pPr>
              <a:spcBef>
                <a:spcPct val="50000"/>
              </a:spcBef>
            </a:pPr>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5400" y="304800"/>
            <a:ext cx="7086600" cy="685800"/>
          </a:xfrm>
        </p:spPr>
        <p:txBody>
          <a:bodyPr/>
          <a:lstStyle/>
          <a:p>
            <a:r>
              <a:rPr lang="en-US" sz="3200" dirty="0" smtClean="0"/>
              <a:t>South Asia – Vibrant Energy Market</a:t>
            </a:r>
            <a:endParaRPr lang="en-US" sz="3200" dirty="0"/>
          </a:p>
        </p:txBody>
      </p:sp>
      <p:sp>
        <p:nvSpPr>
          <p:cNvPr id="8" name="Content Placeholder 7"/>
          <p:cNvSpPr>
            <a:spLocks noGrp="1"/>
          </p:cNvSpPr>
          <p:nvPr>
            <p:ph sz="quarter" idx="4"/>
          </p:nvPr>
        </p:nvSpPr>
        <p:spPr>
          <a:xfrm>
            <a:off x="4876800" y="1600200"/>
            <a:ext cx="4041775" cy="4602163"/>
          </a:xfrm>
        </p:spPr>
        <p:txBody>
          <a:bodyPr>
            <a:normAutofit fontScale="62500" lnSpcReduction="20000"/>
          </a:bodyPr>
          <a:lstStyle/>
          <a:p>
            <a:r>
              <a:rPr lang="en-US" dirty="0"/>
              <a:t>Hydro potential from Nepal </a:t>
            </a:r>
            <a:r>
              <a:rPr lang="en-US" dirty="0" smtClean="0"/>
              <a:t>and Bhutan </a:t>
            </a:r>
            <a:r>
              <a:rPr lang="en-US" dirty="0"/>
              <a:t>are seasonal </a:t>
            </a:r>
            <a:r>
              <a:rPr lang="en-US" dirty="0" smtClean="0"/>
              <a:t>and production peak is synchronized to India’s peak demand</a:t>
            </a:r>
            <a:br>
              <a:rPr lang="en-US" dirty="0" smtClean="0"/>
            </a:br>
            <a:endParaRPr lang="en-US" dirty="0"/>
          </a:p>
          <a:p>
            <a:r>
              <a:rPr lang="en-US" dirty="0" smtClean="0"/>
              <a:t>India </a:t>
            </a:r>
            <a:r>
              <a:rPr lang="en-US" dirty="0"/>
              <a:t>is fully capable of being </a:t>
            </a:r>
            <a:r>
              <a:rPr lang="en-US" dirty="0" smtClean="0"/>
              <a:t>the anchor </a:t>
            </a:r>
            <a:r>
              <a:rPr lang="en-US" dirty="0"/>
              <a:t>base load with </a:t>
            </a:r>
            <a:r>
              <a:rPr lang="en-US" dirty="0" smtClean="0"/>
              <a:t>coal</a:t>
            </a:r>
            <a:br>
              <a:rPr lang="en-US" dirty="0" smtClean="0"/>
            </a:br>
            <a:endParaRPr lang="en-US" dirty="0"/>
          </a:p>
          <a:p>
            <a:r>
              <a:rPr lang="en-US" dirty="0" smtClean="0"/>
              <a:t>Southern </a:t>
            </a:r>
            <a:r>
              <a:rPr lang="en-US" dirty="0"/>
              <a:t>peninsula excellent </a:t>
            </a:r>
            <a:r>
              <a:rPr lang="en-US" dirty="0" smtClean="0"/>
              <a:t>for wind resources</a:t>
            </a:r>
            <a:br>
              <a:rPr lang="en-US" dirty="0" smtClean="0"/>
            </a:br>
            <a:endParaRPr lang="en-US" dirty="0"/>
          </a:p>
          <a:p>
            <a:r>
              <a:rPr lang="en-US" dirty="0" smtClean="0"/>
              <a:t>Pakistan</a:t>
            </a:r>
            <a:r>
              <a:rPr lang="en-US" dirty="0"/>
              <a:t>, Bangladesh and </a:t>
            </a:r>
            <a:r>
              <a:rPr lang="en-US" dirty="0" smtClean="0"/>
              <a:t>Myanmar are </a:t>
            </a:r>
            <a:r>
              <a:rPr lang="en-US" dirty="0"/>
              <a:t>equipped for </a:t>
            </a:r>
            <a:r>
              <a:rPr lang="en-US" dirty="0" smtClean="0"/>
              <a:t>flexible generation fired </a:t>
            </a:r>
            <a:r>
              <a:rPr lang="en-US" dirty="0"/>
              <a:t>on </a:t>
            </a:r>
            <a:r>
              <a:rPr lang="en-US" dirty="0" smtClean="0"/>
              <a:t>Gas</a:t>
            </a:r>
            <a:br>
              <a:rPr lang="en-US" dirty="0" smtClean="0"/>
            </a:br>
            <a:endParaRPr lang="en-US" dirty="0"/>
          </a:p>
          <a:p>
            <a:r>
              <a:rPr lang="en-US" dirty="0" smtClean="0"/>
              <a:t>Expanding </a:t>
            </a:r>
            <a:r>
              <a:rPr lang="en-US" dirty="0"/>
              <a:t>the Power and Gas </a:t>
            </a:r>
            <a:r>
              <a:rPr lang="en-US" dirty="0" smtClean="0"/>
              <a:t>grids also </a:t>
            </a:r>
            <a:r>
              <a:rPr lang="en-US" dirty="0"/>
              <a:t>gives countries a potential </a:t>
            </a:r>
            <a:r>
              <a:rPr lang="en-US" dirty="0" smtClean="0"/>
              <a:t>to develop </a:t>
            </a:r>
            <a:r>
              <a:rPr lang="en-US" dirty="0"/>
              <a:t>previously </a:t>
            </a:r>
            <a:r>
              <a:rPr lang="en-US" dirty="0" smtClean="0"/>
              <a:t>undeveloped resources </a:t>
            </a:r>
            <a:r>
              <a:rPr lang="en-US" dirty="0"/>
              <a:t>for common </a:t>
            </a:r>
            <a:r>
              <a:rPr lang="en-US" dirty="0" smtClean="0"/>
              <a:t>utilization</a:t>
            </a:r>
            <a:br>
              <a:rPr lang="en-US" dirty="0" smtClean="0"/>
            </a:br>
            <a:endParaRPr lang="en-US" dirty="0"/>
          </a:p>
          <a:p>
            <a:pPr marL="109728" indent="0">
              <a:buNone/>
            </a:pPr>
            <a:r>
              <a:rPr lang="en-US" dirty="0" smtClean="0">
                <a:solidFill>
                  <a:srgbClr val="FF0000"/>
                </a:solidFill>
              </a:rPr>
              <a:t>Synergies </a:t>
            </a:r>
            <a:r>
              <a:rPr lang="en-US" dirty="0">
                <a:solidFill>
                  <a:srgbClr val="FF0000"/>
                </a:solidFill>
              </a:rPr>
              <a:t>are there to be </a:t>
            </a:r>
            <a:r>
              <a:rPr lang="en-US" dirty="0" smtClean="0">
                <a:solidFill>
                  <a:srgbClr val="FF0000"/>
                </a:solidFill>
              </a:rPr>
              <a:t>explored and </a:t>
            </a:r>
            <a:r>
              <a:rPr lang="en-US" dirty="0">
                <a:solidFill>
                  <a:srgbClr val="FF0000"/>
                </a:solidFill>
              </a:rPr>
              <a:t>developed</a:t>
            </a:r>
          </a:p>
        </p:txBody>
      </p:sp>
      <p:pic>
        <p:nvPicPr>
          <p:cNvPr id="9218"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2678" y="1555894"/>
            <a:ext cx="4141722" cy="49973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Rectangle 9"/>
          <p:cNvSpPr/>
          <p:nvPr/>
        </p:nvSpPr>
        <p:spPr>
          <a:xfrm>
            <a:off x="228600" y="1950720"/>
            <a:ext cx="749596" cy="487680"/>
          </a:xfrm>
          <a:prstGeom prst="rect">
            <a:avLst/>
          </a:prstGeom>
          <a:solidFill>
            <a:srgbClr val="0070C0">
              <a:alpha val="43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Hydro &amp; NG</a:t>
            </a:r>
            <a:endParaRPr lang="en-US" sz="1100" dirty="0">
              <a:solidFill>
                <a:schemeClr val="tx1"/>
              </a:solidFill>
            </a:endParaRPr>
          </a:p>
        </p:txBody>
      </p:sp>
      <p:sp>
        <p:nvSpPr>
          <p:cNvPr id="12" name="Rectangle 11"/>
          <p:cNvSpPr/>
          <p:nvPr/>
        </p:nvSpPr>
        <p:spPr>
          <a:xfrm>
            <a:off x="914400" y="2407920"/>
            <a:ext cx="749596" cy="487680"/>
          </a:xfrm>
          <a:prstGeom prst="rect">
            <a:avLst/>
          </a:prstGeom>
          <a:solidFill>
            <a:srgbClr val="92D050">
              <a:alpha val="35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Hydro</a:t>
            </a:r>
            <a:endParaRPr lang="en-US" sz="1100" dirty="0">
              <a:solidFill>
                <a:schemeClr val="tx1"/>
              </a:solidFill>
            </a:endParaRPr>
          </a:p>
        </p:txBody>
      </p:sp>
      <p:sp>
        <p:nvSpPr>
          <p:cNvPr id="13" name="Rectangle 12"/>
          <p:cNvSpPr/>
          <p:nvPr/>
        </p:nvSpPr>
        <p:spPr>
          <a:xfrm>
            <a:off x="1600200" y="4122420"/>
            <a:ext cx="749596" cy="487680"/>
          </a:xfrm>
          <a:prstGeom prst="rect">
            <a:avLst/>
          </a:prstGeom>
          <a:solidFill>
            <a:schemeClr val="accent6">
              <a:lumMod val="75000"/>
              <a:alpha val="57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Coal</a:t>
            </a:r>
            <a:endParaRPr lang="en-US" sz="1100" dirty="0">
              <a:solidFill>
                <a:schemeClr val="tx1"/>
              </a:solidFill>
            </a:endParaRPr>
          </a:p>
        </p:txBody>
      </p:sp>
      <p:sp>
        <p:nvSpPr>
          <p:cNvPr id="14" name="Rectangle 13"/>
          <p:cNvSpPr/>
          <p:nvPr/>
        </p:nvSpPr>
        <p:spPr>
          <a:xfrm>
            <a:off x="3352800" y="4693920"/>
            <a:ext cx="749596" cy="487680"/>
          </a:xfrm>
          <a:prstGeom prst="rect">
            <a:avLst/>
          </a:prstGeom>
          <a:solidFill>
            <a:srgbClr val="0070C0">
              <a:alpha val="43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Natural Gas</a:t>
            </a:r>
            <a:endParaRPr lang="en-US" sz="1100" dirty="0">
              <a:solidFill>
                <a:schemeClr val="tx1"/>
              </a:solidFill>
            </a:endParaRPr>
          </a:p>
        </p:txBody>
      </p:sp>
      <p:sp>
        <p:nvSpPr>
          <p:cNvPr id="15" name="Rectangle 14"/>
          <p:cNvSpPr/>
          <p:nvPr/>
        </p:nvSpPr>
        <p:spPr>
          <a:xfrm>
            <a:off x="2667000" y="2757055"/>
            <a:ext cx="749596" cy="487680"/>
          </a:xfrm>
          <a:prstGeom prst="rect">
            <a:avLst/>
          </a:prstGeom>
          <a:solidFill>
            <a:srgbClr val="92D050">
              <a:alpha val="35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Hydro</a:t>
            </a:r>
            <a:endParaRPr lang="en-US" sz="1100" dirty="0">
              <a:solidFill>
                <a:schemeClr val="tx1"/>
              </a:solidFill>
            </a:endParaRPr>
          </a:p>
        </p:txBody>
      </p:sp>
      <p:sp>
        <p:nvSpPr>
          <p:cNvPr id="16" name="Rectangle 15"/>
          <p:cNvSpPr/>
          <p:nvPr/>
        </p:nvSpPr>
        <p:spPr>
          <a:xfrm>
            <a:off x="1447800" y="5608320"/>
            <a:ext cx="749596" cy="487680"/>
          </a:xfrm>
          <a:prstGeom prst="rect">
            <a:avLst/>
          </a:prstGeom>
          <a:solidFill>
            <a:srgbClr val="92D050">
              <a:alpha val="35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Wind</a:t>
            </a:r>
            <a:endParaRPr lang="en-US" sz="1100" dirty="0">
              <a:solidFill>
                <a:schemeClr val="tx1"/>
              </a:solidFill>
            </a:endParaRPr>
          </a:p>
        </p:txBody>
      </p:sp>
      <p:cxnSp>
        <p:nvCxnSpPr>
          <p:cNvPr id="17" name="Straight Arrow Connector 16"/>
          <p:cNvCxnSpPr>
            <a:stCxn id="15" idx="2"/>
          </p:cNvCxnSpPr>
          <p:nvPr/>
        </p:nvCxnSpPr>
        <p:spPr>
          <a:xfrm flipH="1">
            <a:off x="2833948" y="3244735"/>
            <a:ext cx="207850" cy="308263"/>
          </a:xfrm>
          <a:prstGeom prst="straightConnector1">
            <a:avLst/>
          </a:prstGeom>
          <a:ln w="25400"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009900" y="3244735"/>
            <a:ext cx="495300" cy="460663"/>
          </a:xfrm>
          <a:prstGeom prst="straightConnector1">
            <a:avLst/>
          </a:prstGeom>
          <a:ln w="25400"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3352801" y="4038600"/>
            <a:ext cx="269421" cy="685800"/>
          </a:xfrm>
          <a:prstGeom prst="straightConnector1">
            <a:avLst/>
          </a:prstGeom>
          <a:ln w="25400"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0"/>
          </p:cNvCxnSpPr>
          <p:nvPr/>
        </p:nvCxnSpPr>
        <p:spPr>
          <a:xfrm flipV="1">
            <a:off x="3727598" y="4267200"/>
            <a:ext cx="311002" cy="426720"/>
          </a:xfrm>
          <a:prstGeom prst="straightConnector1">
            <a:avLst/>
          </a:prstGeom>
          <a:ln w="25400"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589643" y="3139786"/>
            <a:ext cx="749596" cy="487680"/>
          </a:xfrm>
          <a:prstGeom prst="rect">
            <a:avLst/>
          </a:prstGeom>
          <a:solidFill>
            <a:srgbClr val="92D050">
              <a:alpha val="35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Wind</a:t>
            </a:r>
            <a:endParaRPr lang="en-US" sz="1100" dirty="0">
              <a:solidFill>
                <a:schemeClr val="tx1"/>
              </a:solidFill>
            </a:endParaRPr>
          </a:p>
        </p:txBody>
      </p:sp>
    </p:spTree>
    <p:extLst>
      <p:ext uri="{BB962C8B-B14F-4D97-AF65-F5344CB8AC3E}">
        <p14:creationId xmlns:p14="http://schemas.microsoft.com/office/powerpoint/2010/main" xmlns="" val="118802006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7162800" cy="533400"/>
          </a:xfrm>
        </p:spPr>
        <p:txBody>
          <a:bodyPr>
            <a:noAutofit/>
          </a:bodyPr>
          <a:lstStyle/>
          <a:p>
            <a:r>
              <a:rPr lang="en-US" sz="3600" dirty="0" smtClean="0"/>
              <a:t>Regional Power System</a:t>
            </a:r>
            <a:endParaRPr lang="en-US" sz="3600"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599" y="1982272"/>
            <a:ext cx="7369877" cy="38851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Oval 3"/>
          <p:cNvSpPr/>
          <p:nvPr/>
        </p:nvSpPr>
        <p:spPr>
          <a:xfrm>
            <a:off x="2514600" y="4038600"/>
            <a:ext cx="856622" cy="1457778"/>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096000" y="3124199"/>
            <a:ext cx="622998" cy="728889"/>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733800" y="2514599"/>
            <a:ext cx="1479620" cy="647901"/>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905000" y="3505200"/>
            <a:ext cx="622998" cy="485926"/>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19600" y="3962399"/>
            <a:ext cx="622998" cy="1133827"/>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rot="20408576">
            <a:off x="5234567" y="3081209"/>
            <a:ext cx="322690" cy="722780"/>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277778" y="1295399"/>
            <a:ext cx="923686" cy="369332"/>
          </a:xfrm>
          <a:prstGeom prst="rect">
            <a:avLst/>
          </a:prstGeom>
          <a:solidFill>
            <a:schemeClr val="tx2">
              <a:lumMod val="60000"/>
              <a:lumOff val="40000"/>
            </a:schemeClr>
          </a:solidFill>
          <a:ln>
            <a:solidFill>
              <a:schemeClr val="tx1"/>
            </a:solidFill>
          </a:ln>
        </p:spPr>
        <p:txBody>
          <a:bodyPr wrap="square" rtlCol="0">
            <a:spAutoFit/>
          </a:bodyPr>
          <a:lstStyle/>
          <a:p>
            <a:r>
              <a:rPr lang="en-US" dirty="0" smtClean="0">
                <a:solidFill>
                  <a:srgbClr val="C00000"/>
                </a:solidFill>
              </a:rPr>
              <a:t>UCTE</a:t>
            </a:r>
            <a:endParaRPr lang="en-US" dirty="0">
              <a:solidFill>
                <a:srgbClr val="C00000"/>
              </a:solidFill>
            </a:endParaRPr>
          </a:p>
        </p:txBody>
      </p:sp>
      <p:cxnSp>
        <p:nvCxnSpPr>
          <p:cNvPr id="14" name="Straight Arrow Connector 13"/>
          <p:cNvCxnSpPr>
            <a:stCxn id="7" idx="0"/>
            <a:endCxn id="10" idx="2"/>
          </p:cNvCxnSpPr>
          <p:nvPr/>
        </p:nvCxnSpPr>
        <p:spPr>
          <a:xfrm flipV="1">
            <a:off x="4473610" y="1664731"/>
            <a:ext cx="266011" cy="84986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182777" y="5574267"/>
            <a:ext cx="767937" cy="369332"/>
          </a:xfrm>
          <a:prstGeom prst="rect">
            <a:avLst/>
          </a:prstGeom>
          <a:solidFill>
            <a:srgbClr val="FFFF00"/>
          </a:solidFill>
          <a:ln>
            <a:solidFill>
              <a:schemeClr val="tx1"/>
            </a:solidFill>
          </a:ln>
        </p:spPr>
        <p:txBody>
          <a:bodyPr wrap="square" rtlCol="0">
            <a:spAutoFit/>
          </a:bodyPr>
          <a:lstStyle/>
          <a:p>
            <a:r>
              <a:rPr lang="en-US" dirty="0" smtClean="0"/>
              <a:t>GCC</a:t>
            </a:r>
            <a:endParaRPr lang="en-US" dirty="0"/>
          </a:p>
        </p:txBody>
      </p:sp>
      <p:sp>
        <p:nvSpPr>
          <p:cNvPr id="20" name="TextBox 19"/>
          <p:cNvSpPr txBox="1"/>
          <p:nvPr/>
        </p:nvSpPr>
        <p:spPr>
          <a:xfrm>
            <a:off x="1930287" y="1321831"/>
            <a:ext cx="767937" cy="369332"/>
          </a:xfrm>
          <a:prstGeom prst="rect">
            <a:avLst/>
          </a:prstGeom>
          <a:solidFill>
            <a:schemeClr val="tx2">
              <a:lumMod val="60000"/>
              <a:lumOff val="40000"/>
            </a:schemeClr>
          </a:solidFill>
          <a:ln>
            <a:solidFill>
              <a:schemeClr val="tx1"/>
            </a:solidFill>
          </a:ln>
        </p:spPr>
        <p:txBody>
          <a:bodyPr wrap="square" rtlCol="0">
            <a:spAutoFit/>
          </a:bodyPr>
          <a:lstStyle/>
          <a:p>
            <a:r>
              <a:rPr lang="en-US" dirty="0" smtClean="0">
                <a:solidFill>
                  <a:srgbClr val="C00000"/>
                </a:solidFill>
              </a:rPr>
              <a:t>PJM</a:t>
            </a:r>
            <a:endParaRPr lang="en-US" dirty="0">
              <a:solidFill>
                <a:srgbClr val="C00000"/>
              </a:solidFill>
            </a:endParaRPr>
          </a:p>
        </p:txBody>
      </p:sp>
      <p:sp>
        <p:nvSpPr>
          <p:cNvPr id="21" name="TextBox 20"/>
          <p:cNvSpPr txBox="1"/>
          <p:nvPr/>
        </p:nvSpPr>
        <p:spPr>
          <a:xfrm>
            <a:off x="7935377" y="3320533"/>
            <a:ext cx="767937" cy="369332"/>
          </a:xfrm>
          <a:prstGeom prst="rect">
            <a:avLst/>
          </a:prstGeom>
          <a:solidFill>
            <a:srgbClr val="FFFF00"/>
          </a:solidFill>
          <a:ln>
            <a:solidFill>
              <a:schemeClr val="tx1"/>
            </a:solidFill>
          </a:ln>
        </p:spPr>
        <p:txBody>
          <a:bodyPr wrap="square" rtlCol="0">
            <a:spAutoFit/>
          </a:bodyPr>
          <a:lstStyle/>
          <a:p>
            <a:r>
              <a:rPr lang="en-US" dirty="0" smtClean="0"/>
              <a:t>GMS</a:t>
            </a:r>
            <a:endParaRPr lang="en-US" dirty="0"/>
          </a:p>
        </p:txBody>
      </p:sp>
      <p:sp>
        <p:nvSpPr>
          <p:cNvPr id="22" name="TextBox 21"/>
          <p:cNvSpPr txBox="1"/>
          <p:nvPr/>
        </p:nvSpPr>
        <p:spPr>
          <a:xfrm>
            <a:off x="842320" y="4355067"/>
            <a:ext cx="1086035" cy="369332"/>
          </a:xfrm>
          <a:prstGeom prst="rect">
            <a:avLst/>
          </a:prstGeom>
          <a:solidFill>
            <a:srgbClr val="FFFF00"/>
          </a:solidFill>
          <a:ln>
            <a:solidFill>
              <a:schemeClr val="tx1"/>
            </a:solidFill>
          </a:ln>
        </p:spPr>
        <p:txBody>
          <a:bodyPr wrap="square" rtlCol="0">
            <a:spAutoFit/>
          </a:bodyPr>
          <a:lstStyle/>
          <a:p>
            <a:r>
              <a:rPr lang="en-US" dirty="0" smtClean="0"/>
              <a:t>SIEPAC</a:t>
            </a:r>
            <a:endParaRPr lang="en-US" dirty="0"/>
          </a:p>
        </p:txBody>
      </p:sp>
      <p:sp>
        <p:nvSpPr>
          <p:cNvPr id="23" name="TextBox 22"/>
          <p:cNvSpPr txBox="1"/>
          <p:nvPr/>
        </p:nvSpPr>
        <p:spPr>
          <a:xfrm>
            <a:off x="792577" y="5671750"/>
            <a:ext cx="1843150" cy="646331"/>
          </a:xfrm>
          <a:prstGeom prst="rect">
            <a:avLst/>
          </a:prstGeom>
          <a:solidFill>
            <a:srgbClr val="FFFF00"/>
          </a:solidFill>
          <a:ln>
            <a:solidFill>
              <a:schemeClr val="tx1"/>
            </a:solidFill>
          </a:ln>
        </p:spPr>
        <p:txBody>
          <a:bodyPr wrap="square" rtlCol="0">
            <a:spAutoFit/>
          </a:bodyPr>
          <a:lstStyle/>
          <a:p>
            <a:r>
              <a:rPr lang="en-US" dirty="0" smtClean="0"/>
              <a:t>Brazil-Uruguay -Argentina</a:t>
            </a:r>
            <a:endParaRPr lang="en-US" dirty="0"/>
          </a:p>
        </p:txBody>
      </p:sp>
      <p:sp>
        <p:nvSpPr>
          <p:cNvPr id="24" name="TextBox 23"/>
          <p:cNvSpPr txBox="1"/>
          <p:nvPr/>
        </p:nvSpPr>
        <p:spPr>
          <a:xfrm>
            <a:off x="4734978" y="5625582"/>
            <a:ext cx="923686" cy="369332"/>
          </a:xfrm>
          <a:prstGeom prst="rect">
            <a:avLst/>
          </a:prstGeom>
          <a:solidFill>
            <a:srgbClr val="FFFF00"/>
          </a:solidFill>
          <a:ln>
            <a:solidFill>
              <a:schemeClr val="tx1"/>
            </a:solidFill>
          </a:ln>
        </p:spPr>
        <p:txBody>
          <a:bodyPr wrap="square" rtlCol="0">
            <a:spAutoFit/>
          </a:bodyPr>
          <a:lstStyle/>
          <a:p>
            <a:r>
              <a:rPr lang="en-US" dirty="0" smtClean="0"/>
              <a:t>SAPP</a:t>
            </a:r>
            <a:endParaRPr lang="en-US" dirty="0"/>
          </a:p>
        </p:txBody>
      </p:sp>
      <p:cxnSp>
        <p:nvCxnSpPr>
          <p:cNvPr id="25" name="Straight Arrow Connector 24"/>
          <p:cNvCxnSpPr>
            <a:stCxn id="22" idx="0"/>
            <a:endCxn id="8" idx="3"/>
          </p:cNvCxnSpPr>
          <p:nvPr/>
        </p:nvCxnSpPr>
        <p:spPr>
          <a:xfrm flipV="1">
            <a:off x="1385338" y="3919964"/>
            <a:ext cx="610898" cy="435103"/>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4" idx="2"/>
          </p:cNvCxnSpPr>
          <p:nvPr/>
        </p:nvCxnSpPr>
        <p:spPr>
          <a:xfrm flipV="1">
            <a:off x="1694333" y="4767489"/>
            <a:ext cx="820267" cy="904261"/>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4" idx="0"/>
            <a:endCxn id="9" idx="4"/>
          </p:cNvCxnSpPr>
          <p:nvPr/>
        </p:nvCxnSpPr>
        <p:spPr>
          <a:xfrm flipH="1" flipV="1">
            <a:off x="4731099" y="5096226"/>
            <a:ext cx="465722" cy="52935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9" idx="0"/>
            <a:endCxn id="12" idx="4"/>
          </p:cNvCxnSpPr>
          <p:nvPr/>
        </p:nvCxnSpPr>
        <p:spPr>
          <a:xfrm flipH="1" flipV="1">
            <a:off x="5518667" y="3782502"/>
            <a:ext cx="1048079" cy="179176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1" idx="1"/>
            <a:endCxn id="6" idx="6"/>
          </p:cNvCxnSpPr>
          <p:nvPr/>
        </p:nvCxnSpPr>
        <p:spPr>
          <a:xfrm flipH="1" flipV="1">
            <a:off x="6718998" y="3488644"/>
            <a:ext cx="1216379" cy="1655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52" idx="0"/>
            <a:endCxn id="20" idx="2"/>
          </p:cNvCxnSpPr>
          <p:nvPr/>
        </p:nvCxnSpPr>
        <p:spPr>
          <a:xfrm flipH="1" flipV="1">
            <a:off x="2314256" y="1691163"/>
            <a:ext cx="94539" cy="112823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2097296" y="2819399"/>
            <a:ext cx="622998" cy="323951"/>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3733800" y="3156465"/>
            <a:ext cx="622998" cy="856571"/>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6381750" y="3352800"/>
            <a:ext cx="233624" cy="358244"/>
          </a:xfrm>
          <a:prstGeom prst="ellipse">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7935377" y="4355067"/>
            <a:ext cx="767937" cy="369332"/>
          </a:xfrm>
          <a:prstGeom prst="rect">
            <a:avLst/>
          </a:prstGeom>
          <a:solidFill>
            <a:srgbClr val="FF0000"/>
          </a:solidFill>
          <a:ln>
            <a:solidFill>
              <a:schemeClr val="tx1"/>
            </a:solidFill>
          </a:ln>
        </p:spPr>
        <p:txBody>
          <a:bodyPr wrap="square" rtlCol="0">
            <a:spAutoFit/>
          </a:bodyPr>
          <a:lstStyle/>
          <a:p>
            <a:r>
              <a:rPr lang="en-US" dirty="0" smtClean="0"/>
              <a:t>NT2</a:t>
            </a:r>
            <a:endParaRPr lang="en-US" dirty="0"/>
          </a:p>
        </p:txBody>
      </p:sp>
      <p:cxnSp>
        <p:nvCxnSpPr>
          <p:cNvPr id="57" name="Straight Arrow Connector 56"/>
          <p:cNvCxnSpPr>
            <a:stCxn id="56" idx="0"/>
            <a:endCxn id="55" idx="6"/>
          </p:cNvCxnSpPr>
          <p:nvPr/>
        </p:nvCxnSpPr>
        <p:spPr>
          <a:xfrm flipH="1" flipV="1">
            <a:off x="6615374" y="3531922"/>
            <a:ext cx="1703972" cy="82314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3044" y="5650467"/>
            <a:ext cx="1200552" cy="369332"/>
          </a:xfrm>
          <a:prstGeom prst="rect">
            <a:avLst/>
          </a:prstGeom>
          <a:solidFill>
            <a:srgbClr val="FF0000"/>
          </a:solidFill>
          <a:ln>
            <a:solidFill>
              <a:schemeClr val="tx1"/>
            </a:solidFill>
          </a:ln>
        </p:spPr>
        <p:txBody>
          <a:bodyPr wrap="square" rtlCol="0">
            <a:spAutoFit/>
          </a:bodyPr>
          <a:lstStyle/>
          <a:p>
            <a:r>
              <a:rPr lang="en-US" dirty="0" err="1" smtClean="0"/>
              <a:t>Manatali</a:t>
            </a:r>
            <a:endParaRPr lang="en-US" dirty="0"/>
          </a:p>
        </p:txBody>
      </p:sp>
      <p:cxnSp>
        <p:nvCxnSpPr>
          <p:cNvPr id="63" name="Straight Arrow Connector 62"/>
          <p:cNvCxnSpPr>
            <a:stCxn id="62" idx="0"/>
            <a:endCxn id="54" idx="4"/>
          </p:cNvCxnSpPr>
          <p:nvPr/>
        </p:nvCxnSpPr>
        <p:spPr>
          <a:xfrm flipV="1">
            <a:off x="3703320" y="4013036"/>
            <a:ext cx="341979" cy="1637431"/>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4442428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295400" y="228600"/>
            <a:ext cx="7239000" cy="609600"/>
          </a:xfrm>
        </p:spPr>
        <p:txBody>
          <a:bodyPr/>
          <a:lstStyle/>
          <a:p>
            <a:r>
              <a:rPr lang="en-GB" sz="3200" dirty="0" smtClean="0"/>
              <a:t>Existing Interconnections with India </a:t>
            </a:r>
          </a:p>
        </p:txBody>
      </p:sp>
      <p:sp>
        <p:nvSpPr>
          <p:cNvPr id="17411" name="Rectangle 3"/>
          <p:cNvSpPr>
            <a:spLocks noGrp="1" noChangeArrowheads="1"/>
          </p:cNvSpPr>
          <p:nvPr>
            <p:ph type="body" sz="half" idx="1"/>
          </p:nvPr>
        </p:nvSpPr>
        <p:spPr>
          <a:xfrm>
            <a:off x="1524000" y="1905000"/>
            <a:ext cx="3436938" cy="4114800"/>
          </a:xfrm>
        </p:spPr>
        <p:txBody>
          <a:bodyPr/>
          <a:lstStyle/>
          <a:p>
            <a:pPr eaLnBrk="1" hangingPunct="1"/>
            <a:endParaRPr lang="en-GB" sz="2600" smtClean="0"/>
          </a:p>
          <a:p>
            <a:pPr eaLnBrk="1" hangingPunct="1"/>
            <a:endParaRPr lang="en-GB" sz="2600" smtClean="0"/>
          </a:p>
        </p:txBody>
      </p:sp>
      <p:graphicFrame>
        <p:nvGraphicFramePr>
          <p:cNvPr id="20578" name="Group 98"/>
          <p:cNvGraphicFramePr>
            <a:graphicFrameLocks noGrp="1"/>
          </p:cNvGraphicFramePr>
          <p:nvPr>
            <p:ph sz="half" idx="2"/>
          </p:nvPr>
        </p:nvGraphicFramePr>
        <p:xfrm>
          <a:off x="533400" y="1219200"/>
          <a:ext cx="8000999" cy="5230245"/>
        </p:xfrm>
        <a:graphic>
          <a:graphicData uri="http://schemas.openxmlformats.org/drawingml/2006/table">
            <a:tbl>
              <a:tblPr/>
              <a:tblGrid>
                <a:gridCol w="3011128"/>
                <a:gridCol w="1978742"/>
                <a:gridCol w="1516786"/>
                <a:gridCol w="1494343"/>
              </a:tblGrid>
              <a:tr h="1025652">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Transmission Link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Evacuation Cap. (MW)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Traded, MW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Voltage Level, kV</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6902">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Kusaha</a:t>
                      </a:r>
                      <a:r>
                        <a:rPr kumimoji="0" lang="en-GB" sz="2000" b="0" i="0" u="none" strike="noStrike" cap="none" normalizeH="0" baseline="0" dirty="0" smtClean="0">
                          <a:ln>
                            <a:noFill/>
                          </a:ln>
                          <a:solidFill>
                            <a:schemeClr val="tx2"/>
                          </a:solidFill>
                          <a:effectLst/>
                          <a:latin typeface="Arial" charset="0"/>
                        </a:rPr>
                        <a:t>--</a:t>
                      </a:r>
                      <a:r>
                        <a:rPr kumimoji="0" lang="en-GB" sz="2000" b="0" i="0" u="none" strike="noStrike" cap="none" normalizeH="0" baseline="0" dirty="0" err="1" smtClean="0">
                          <a:ln>
                            <a:noFill/>
                          </a:ln>
                          <a:solidFill>
                            <a:schemeClr val="tx2"/>
                          </a:solidFill>
                          <a:effectLst/>
                          <a:latin typeface="Arial" charset="0"/>
                        </a:rPr>
                        <a:t>Kataiya</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9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Gandak</a:t>
                      </a:r>
                      <a:r>
                        <a:rPr kumimoji="0" lang="en-GB" sz="2000" b="0" i="0" u="none" strike="noStrike" cap="none" normalizeH="0" baseline="0" dirty="0" smtClean="0">
                          <a:ln>
                            <a:noFill/>
                          </a:ln>
                          <a:solidFill>
                            <a:schemeClr val="tx2"/>
                          </a:solidFill>
                          <a:effectLst/>
                          <a:latin typeface="Arial" charset="0"/>
                        </a:rPr>
                        <a:t>-Rampur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 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3528">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Mahendranagar-Tanakpur</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6914">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Kataiya-Rajbiraqj</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33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9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Raxual-Birgunj</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 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33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2061">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Sitamadhi-Jaleswor</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33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9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err="1" smtClean="0">
                          <a:ln>
                            <a:noFill/>
                          </a:ln>
                          <a:solidFill>
                            <a:schemeClr val="tx2"/>
                          </a:solidFill>
                          <a:effectLst/>
                          <a:latin typeface="Arial" charset="0"/>
                        </a:rPr>
                        <a:t>Nepalgunj-Nanpara</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33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9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defRPr/>
                      </a:pPr>
                      <a:r>
                        <a:rPr lang="en-US" sz="2000" dirty="0" err="1" smtClean="0">
                          <a:solidFill>
                            <a:schemeClr val="tx2"/>
                          </a:solidFill>
                          <a:latin typeface="+mn-lt"/>
                          <a:cs typeface="Times New Roman" pitchFamily="18" charset="0"/>
                        </a:rPr>
                        <a:t>Jayanagar-Siraha</a:t>
                      </a:r>
                      <a:r>
                        <a:rPr lang="en-US" sz="2000" dirty="0" smtClean="0">
                          <a:solidFill>
                            <a:schemeClr val="tx2"/>
                          </a:solidFill>
                          <a:latin typeface="+mn-lt"/>
                          <a:cs typeface="Times New Roman" pitchFamily="18" charset="0"/>
                        </a:rPr>
                        <a:t> </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33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371600" y="304800"/>
            <a:ext cx="5943600" cy="685800"/>
          </a:xfrm>
        </p:spPr>
        <p:txBody>
          <a:bodyPr/>
          <a:lstStyle/>
          <a:p>
            <a:pPr eaLnBrk="1" hangingPunct="1"/>
            <a:r>
              <a:rPr lang="en-GB" sz="3200" dirty="0" smtClean="0"/>
              <a:t>Large XBTL </a:t>
            </a:r>
            <a:endParaRPr lang="en-GB" sz="3200" b="1" dirty="0" smtClean="0">
              <a:solidFill>
                <a:srgbClr val="000099"/>
              </a:solidFill>
              <a:latin typeface="Calibri" pitchFamily="34" charset="0"/>
            </a:endParaRPr>
          </a:p>
        </p:txBody>
      </p:sp>
      <p:sp>
        <p:nvSpPr>
          <p:cNvPr id="18435" name="Rectangle 3"/>
          <p:cNvSpPr>
            <a:spLocks noGrp="1" noChangeArrowheads="1"/>
          </p:cNvSpPr>
          <p:nvPr>
            <p:ph type="body" sz="half" idx="1"/>
          </p:nvPr>
        </p:nvSpPr>
        <p:spPr>
          <a:xfrm>
            <a:off x="1524000" y="1905000"/>
            <a:ext cx="3436938" cy="4114800"/>
          </a:xfrm>
        </p:spPr>
        <p:txBody>
          <a:bodyPr/>
          <a:lstStyle/>
          <a:p>
            <a:pPr eaLnBrk="1" hangingPunct="1"/>
            <a:endParaRPr lang="en-GB" sz="2600" smtClean="0"/>
          </a:p>
          <a:p>
            <a:pPr eaLnBrk="1" hangingPunct="1"/>
            <a:endParaRPr lang="en-GB" sz="2600" smtClean="0"/>
          </a:p>
        </p:txBody>
      </p:sp>
      <p:graphicFrame>
        <p:nvGraphicFramePr>
          <p:cNvPr id="20578" name="Group 98"/>
          <p:cNvGraphicFramePr>
            <a:graphicFrameLocks noGrp="1"/>
          </p:cNvGraphicFramePr>
          <p:nvPr>
            <p:ph sz="half" idx="2"/>
          </p:nvPr>
        </p:nvGraphicFramePr>
        <p:xfrm>
          <a:off x="533400" y="1828800"/>
          <a:ext cx="7543799" cy="2939719"/>
        </p:xfrm>
        <a:graphic>
          <a:graphicData uri="http://schemas.openxmlformats.org/drawingml/2006/table">
            <a:tbl>
              <a:tblPr/>
              <a:tblGrid>
                <a:gridCol w="2928768"/>
                <a:gridCol w="1512907"/>
                <a:gridCol w="1551062"/>
                <a:gridCol w="1551062"/>
              </a:tblGrid>
              <a:tr h="906109">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Transmission Link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Transfer Cap. (MW)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Voltage Level, kV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1" u="none" strike="noStrike" cap="none" normalizeH="0" baseline="0" dirty="0" smtClean="0">
                          <a:ln>
                            <a:noFill/>
                          </a:ln>
                          <a:solidFill>
                            <a:schemeClr val="tx2"/>
                          </a:solidFill>
                          <a:effectLst/>
                          <a:latin typeface="Arial" charset="0"/>
                        </a:rPr>
                        <a:t>Status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5490">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Dhalkebar-Muzzafarpur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400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Under cons.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5323">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Bardaghat-Gorakhpur/ Anadnagar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400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Planned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1530">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Duhabi- </a:t>
                      </a:r>
                      <a:r>
                        <a:rPr kumimoji="0" lang="en-GB" sz="2000" b="0" i="0" u="none" strike="noStrike" cap="none" normalizeH="0" baseline="0" dirty="0" err="1" smtClean="0">
                          <a:ln>
                            <a:noFill/>
                          </a:ln>
                          <a:solidFill>
                            <a:schemeClr val="tx2"/>
                          </a:solidFill>
                          <a:effectLst/>
                          <a:latin typeface="Arial" charset="0"/>
                        </a:rPr>
                        <a:t>Jogbani</a:t>
                      </a:r>
                      <a:endParaRPr kumimoji="0" lang="en-GB" sz="2000" b="0" i="0" u="none" strike="noStrike" cap="none" normalizeH="0" baseline="0" dirty="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1200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400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GB" sz="2000" b="0" i="0" u="none" strike="noStrike" cap="none" normalizeH="0" baseline="0" dirty="0" smtClean="0">
                          <a:ln>
                            <a:noFill/>
                          </a:ln>
                          <a:solidFill>
                            <a:schemeClr val="tx2"/>
                          </a:solidFill>
                          <a:effectLst/>
                          <a:latin typeface="Arial" charset="0"/>
                        </a:rPr>
                        <a:t>Planned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90501"/>
            <a:ext cx="7086600" cy="952500"/>
          </a:xfrm>
        </p:spPr>
        <p:txBody>
          <a:bodyPr>
            <a:normAutofit/>
          </a:bodyPr>
          <a:lstStyle/>
          <a:p>
            <a:r>
              <a:rPr lang="en-US" sz="3600" dirty="0" smtClean="0"/>
              <a:t>Rational for Regional Trade </a:t>
            </a:r>
            <a:endParaRPr lang="en-US" sz="3600" dirty="0"/>
          </a:p>
        </p:txBody>
      </p:sp>
      <p:sp>
        <p:nvSpPr>
          <p:cNvPr id="3" name="Content Placeholder 2"/>
          <p:cNvSpPr>
            <a:spLocks noGrp="1"/>
          </p:cNvSpPr>
          <p:nvPr>
            <p:ph idx="1"/>
          </p:nvPr>
        </p:nvSpPr>
        <p:spPr>
          <a:xfrm>
            <a:off x="990600" y="1143000"/>
            <a:ext cx="7010400" cy="5334000"/>
          </a:xfrm>
        </p:spPr>
        <p:txBody>
          <a:bodyPr>
            <a:noAutofit/>
          </a:bodyPr>
          <a:lstStyle/>
          <a:p>
            <a:r>
              <a:rPr lang="en-US" sz="1400" dirty="0" smtClean="0"/>
              <a:t>System Operational Benefits </a:t>
            </a:r>
          </a:p>
          <a:p>
            <a:pPr lvl="1"/>
            <a:r>
              <a:rPr lang="en-US" sz="1400" dirty="0" smtClean="0"/>
              <a:t>Complementarity in energy demand and energy resource endowments</a:t>
            </a:r>
          </a:p>
          <a:p>
            <a:pPr lvl="1"/>
            <a:r>
              <a:rPr lang="en-US" sz="1400" dirty="0" smtClean="0"/>
              <a:t>Optimal utilization of resources from economies of scale ; </a:t>
            </a:r>
            <a:r>
              <a:rPr lang="en-US" sz="1400" dirty="0"/>
              <a:t>Reduced spinning reserves</a:t>
            </a:r>
            <a:endParaRPr lang="en-US" sz="1400" dirty="0" smtClean="0"/>
          </a:p>
          <a:p>
            <a:pPr lvl="1"/>
            <a:r>
              <a:rPr lang="en-US" sz="1400" dirty="0" smtClean="0"/>
              <a:t>Improved energy security</a:t>
            </a:r>
          </a:p>
          <a:p>
            <a:pPr lvl="1"/>
            <a:r>
              <a:rPr lang="en-US" sz="1400" dirty="0" smtClean="0"/>
              <a:t>Reduced environmental impact and climate change imperative </a:t>
            </a:r>
            <a:br>
              <a:rPr lang="en-US" sz="1400" dirty="0" smtClean="0"/>
            </a:br>
            <a:endParaRPr lang="en-US" sz="1400" dirty="0" smtClean="0"/>
          </a:p>
          <a:p>
            <a:r>
              <a:rPr lang="en-US" sz="1400" dirty="0" smtClean="0"/>
              <a:t>Economic Benefits</a:t>
            </a:r>
            <a:endParaRPr lang="en-US" sz="1400" dirty="0"/>
          </a:p>
          <a:p>
            <a:pPr lvl="1"/>
            <a:r>
              <a:rPr lang="en-US" sz="1400" dirty="0" smtClean="0"/>
              <a:t>Benefit </a:t>
            </a:r>
            <a:r>
              <a:rPr lang="en-US" sz="1400" dirty="0"/>
              <a:t>to smaller exporting </a:t>
            </a:r>
            <a:r>
              <a:rPr lang="en-US" sz="1400" dirty="0" smtClean="0"/>
              <a:t>economies</a:t>
            </a:r>
          </a:p>
          <a:p>
            <a:pPr lvl="1"/>
            <a:r>
              <a:rPr lang="en-US" sz="1400" dirty="0" smtClean="0"/>
              <a:t>Increased revenues from trade and  industrial activities, enhanced industrial productivity</a:t>
            </a:r>
          </a:p>
          <a:p>
            <a:pPr lvl="1"/>
            <a:r>
              <a:rPr lang="en-US" sz="1400" dirty="0" smtClean="0"/>
              <a:t>Significant </a:t>
            </a:r>
            <a:r>
              <a:rPr lang="en-US" sz="1400" dirty="0"/>
              <a:t>relief from energy constraints to rapid economic </a:t>
            </a:r>
            <a:r>
              <a:rPr lang="en-US" sz="1400" dirty="0" smtClean="0"/>
              <a:t>growth</a:t>
            </a:r>
            <a:br>
              <a:rPr lang="en-US" sz="1400" dirty="0" smtClean="0"/>
            </a:br>
            <a:endParaRPr lang="en-US" sz="1400" dirty="0"/>
          </a:p>
          <a:p>
            <a:r>
              <a:rPr lang="en-US" sz="1400" dirty="0" smtClean="0"/>
              <a:t>National Benefits</a:t>
            </a:r>
          </a:p>
          <a:p>
            <a:pPr lvl="1"/>
            <a:r>
              <a:rPr lang="en-US" sz="1400" dirty="0" smtClean="0"/>
              <a:t>Implications of trade to energy security</a:t>
            </a:r>
          </a:p>
          <a:p>
            <a:pPr lvl="1"/>
            <a:r>
              <a:rPr lang="en-US" sz="1400" dirty="0" smtClean="0"/>
              <a:t>Reduction of supply costs</a:t>
            </a:r>
          </a:p>
          <a:p>
            <a:pPr lvl="2"/>
            <a:r>
              <a:rPr lang="en-US" sz="1400" dirty="0" smtClean="0"/>
              <a:t>SAPP could realize 45% savings in costs for meeting the same demand if the regional plan is adopted versus the sum of the national power development plans  to meet the same demand </a:t>
            </a:r>
          </a:p>
          <a:p>
            <a:pPr lvl="1"/>
            <a:r>
              <a:rPr lang="en-US" sz="1400" dirty="0" smtClean="0"/>
              <a:t>Cash flow implications – the make or buy choice in an environment with competing demands on limited resources</a:t>
            </a:r>
            <a:endParaRPr lang="en-US" sz="1400" dirty="0"/>
          </a:p>
        </p:txBody>
      </p:sp>
    </p:spTree>
    <p:extLst>
      <p:ext uri="{BB962C8B-B14F-4D97-AF65-F5344CB8AC3E}">
        <p14:creationId xmlns:p14="http://schemas.microsoft.com/office/powerpoint/2010/main" xmlns="" val="428487614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524000" y="190501"/>
            <a:ext cx="7010400" cy="800100"/>
          </a:xfrm>
        </p:spPr>
        <p:txBody>
          <a:bodyPr/>
          <a:lstStyle/>
          <a:p>
            <a:r>
              <a:rPr lang="en-US" sz="3600" dirty="0" smtClean="0"/>
              <a:t>Way Forward</a:t>
            </a:r>
          </a:p>
        </p:txBody>
      </p:sp>
      <p:sp>
        <p:nvSpPr>
          <p:cNvPr id="24579" name="Rectangle 3"/>
          <p:cNvSpPr>
            <a:spLocks noGrp="1" noChangeArrowheads="1"/>
          </p:cNvSpPr>
          <p:nvPr>
            <p:ph type="body" sz="half" idx="1"/>
          </p:nvPr>
        </p:nvSpPr>
        <p:spPr>
          <a:xfrm>
            <a:off x="914400" y="1371600"/>
            <a:ext cx="7772400" cy="4876800"/>
          </a:xfrm>
        </p:spPr>
        <p:txBody>
          <a:bodyPr/>
          <a:lstStyle/>
          <a:p>
            <a:pPr eaLnBrk="1" hangingPunct="1"/>
            <a:r>
              <a:rPr lang="en-US" sz="2800" dirty="0" smtClean="0">
                <a:latin typeface="Times New Roman" pitchFamily="18" charset="0"/>
                <a:cs typeface="Times New Roman" pitchFamily="18" charset="0"/>
              </a:rPr>
              <a:t>Greater interaction at both the technical as well as political level to discuss the issues of power trade</a:t>
            </a:r>
          </a:p>
          <a:p>
            <a:pPr eaLnBrk="1" hangingPunct="1"/>
            <a:r>
              <a:rPr lang="en-US" sz="2800" dirty="0" smtClean="0">
                <a:latin typeface="Times New Roman" pitchFamily="18" charset="0"/>
                <a:cs typeface="Times New Roman" pitchFamily="18" charset="0"/>
              </a:rPr>
              <a:t>Singing PTAs with India asap</a:t>
            </a:r>
          </a:p>
          <a:p>
            <a:pPr eaLnBrk="1" hangingPunct="1"/>
            <a:r>
              <a:rPr lang="en-US" sz="2800" dirty="0" smtClean="0">
                <a:latin typeface="Times New Roman" pitchFamily="18" charset="0"/>
                <a:cs typeface="Times New Roman" pitchFamily="18" charset="0"/>
              </a:rPr>
              <a:t>SAARC EC work for a inter-governmental MOU</a:t>
            </a:r>
          </a:p>
          <a:p>
            <a:pPr eaLnBrk="1" hangingPunct="1"/>
            <a:r>
              <a:rPr lang="en-US" sz="2800" dirty="0" smtClean="0">
                <a:latin typeface="Times New Roman" pitchFamily="18" charset="0"/>
                <a:cs typeface="Times New Roman" pitchFamily="18" charset="0"/>
              </a:rPr>
              <a:t>Establishing a Regional Power Trading Regulator</a:t>
            </a:r>
          </a:p>
          <a:p>
            <a:pPr eaLnBrk="1" hangingPunct="1"/>
            <a:r>
              <a:rPr lang="en-US" sz="2800" dirty="0" smtClean="0">
                <a:latin typeface="Times New Roman" pitchFamily="18" charset="0"/>
                <a:cs typeface="Times New Roman" pitchFamily="18" charset="0"/>
              </a:rPr>
              <a:t>Harmonization of Grid Codes and standards,</a:t>
            </a:r>
          </a:p>
          <a:p>
            <a:pPr eaLnBrk="1" hangingPunct="1"/>
            <a:r>
              <a:rPr lang="en-US" sz="2800" dirty="0" smtClean="0">
                <a:latin typeface="Times New Roman" pitchFamily="18" charset="0"/>
                <a:cs typeface="Times New Roman" pitchFamily="18" charset="0"/>
              </a:rPr>
              <a:t>Reforming individual country markets to attract greater private sector participation</a:t>
            </a:r>
          </a:p>
          <a:p>
            <a:pPr eaLnBrk="1" hangingPunct="1"/>
            <a:r>
              <a:rPr lang="en-US" sz="2800" dirty="0" smtClean="0">
                <a:latin typeface="Times New Roman" pitchFamily="18" charset="0"/>
                <a:cs typeface="Times New Roman" pitchFamily="18" charset="0"/>
              </a:rPr>
              <a:t>Joint planning of potential power projects,</a:t>
            </a:r>
          </a:p>
          <a:p>
            <a:pPr eaLnBrk="1" hangingPunct="1">
              <a:buFont typeface="Wingdings" pitchFamily="2" charset="2"/>
              <a:buNone/>
            </a:pPr>
            <a:endParaRPr lang="en-US" sz="2600" dirty="0" smtClean="0"/>
          </a:p>
        </p:txBody>
      </p:sp>
      <p:sp>
        <p:nvSpPr>
          <p:cNvPr id="24580" name="Text Box 4"/>
          <p:cNvSpPr txBox="1">
            <a:spLocks noChangeArrowheads="1"/>
          </p:cNvSpPr>
          <p:nvPr/>
        </p:nvSpPr>
        <p:spPr bwMode="auto">
          <a:xfrm>
            <a:off x="7391400" y="381000"/>
            <a:ext cx="1028700" cy="1028700"/>
          </a:xfrm>
          <a:prstGeom prst="rect">
            <a:avLst/>
          </a:prstGeom>
          <a:solidFill>
            <a:srgbClr val="FFFFFF"/>
          </a:solidFill>
          <a:ln w="9525">
            <a:noFill/>
            <a:miter lim="800000"/>
            <a:headEnd/>
            <a:tailEnd/>
          </a:ln>
        </p:spPr>
        <p:txBody>
          <a:bodyPr/>
          <a:lstStyle/>
          <a:p>
            <a:endParaRPr lang="en-GB"/>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Slide Number Placeholder 1"/>
          <p:cNvSpPr>
            <a:spLocks noGrp="1"/>
          </p:cNvSpPr>
          <p:nvPr>
            <p:ph type="sldNum" sz="quarter" idx="12"/>
          </p:nvPr>
        </p:nvSpPr>
        <p:spPr>
          <a:noFill/>
          <a:ln>
            <a:miter lim="800000"/>
            <a:headEnd/>
            <a:tailEnd/>
          </a:ln>
        </p:spPr>
        <p:txBody>
          <a:bodyPr/>
          <a:lstStyle/>
          <a:p>
            <a:fld id="{418947D2-5587-4A6F-9A81-89D551D88990}" type="slidenum">
              <a:rPr lang="en-US"/>
              <a:pPr/>
              <a:t>17</a:t>
            </a:fld>
            <a:endParaRPr lang="en-US"/>
          </a:p>
        </p:txBody>
      </p:sp>
      <p:sp>
        <p:nvSpPr>
          <p:cNvPr id="147459" name="Rectangle 3"/>
          <p:cNvSpPr>
            <a:spLocks noGrp="1" noChangeArrowheads="1"/>
          </p:cNvSpPr>
          <p:nvPr>
            <p:ph type="body" sz="half" idx="4294967295"/>
          </p:nvPr>
        </p:nvSpPr>
        <p:spPr>
          <a:xfrm>
            <a:off x="868974" y="1773238"/>
            <a:ext cx="8275026" cy="4321175"/>
          </a:xfrm>
        </p:spPr>
        <p:txBody>
          <a:bodyPr/>
          <a:lstStyle/>
          <a:p>
            <a:pPr algn="ctr" eaLnBrk="1" hangingPunct="1">
              <a:buFontTx/>
              <a:buNone/>
              <a:defRPr/>
            </a:pPr>
            <a:endParaRPr lang="hr-HR" sz="2000" b="1" smtClean="0">
              <a:solidFill>
                <a:schemeClr val="bg2"/>
              </a:solidFill>
              <a:effectLst>
                <a:outerShdw blurRad="38100" dist="38100" dir="2700000" algn="tl">
                  <a:srgbClr val="000000"/>
                </a:outerShdw>
              </a:effectLst>
            </a:endParaRPr>
          </a:p>
          <a:p>
            <a:pPr algn="ctr" eaLnBrk="1" hangingPunct="1">
              <a:buFontTx/>
              <a:buNone/>
              <a:defRPr/>
            </a:pPr>
            <a:endParaRPr lang="hr-HR" sz="2000" b="1" smtClean="0">
              <a:solidFill>
                <a:schemeClr val="bg2"/>
              </a:solidFill>
              <a:effectLst>
                <a:outerShdw blurRad="38100" dist="38100" dir="2700000" algn="tl">
                  <a:srgbClr val="000000"/>
                </a:outerShdw>
              </a:effectLst>
            </a:endParaRPr>
          </a:p>
          <a:p>
            <a:pPr algn="ctr" eaLnBrk="1" hangingPunct="1">
              <a:buFontTx/>
              <a:buNone/>
              <a:defRPr/>
            </a:pPr>
            <a:r>
              <a:rPr lang="hr-HR" sz="6000" b="1" smtClean="0">
                <a:solidFill>
                  <a:srgbClr val="000099"/>
                </a:solidFill>
                <a:effectLst>
                  <a:outerShdw blurRad="38100" dist="38100" dir="2700000" algn="tl">
                    <a:srgbClr val="000000"/>
                  </a:outerShdw>
                </a:effectLst>
              </a:rPr>
              <a:t>THANK</a:t>
            </a:r>
            <a:r>
              <a:rPr lang="en-US" sz="6000" b="1" smtClean="0">
                <a:solidFill>
                  <a:srgbClr val="000099"/>
                </a:solidFill>
                <a:effectLst>
                  <a:outerShdw blurRad="38100" dist="38100" dir="2700000" algn="tl">
                    <a:srgbClr val="000000"/>
                  </a:outerShdw>
                </a:effectLst>
              </a:rPr>
              <a:t> YOU</a:t>
            </a:r>
            <a:r>
              <a:rPr lang="hr-HR" sz="6000" b="1" smtClean="0">
                <a:solidFill>
                  <a:srgbClr val="000099"/>
                </a:solidFill>
                <a:effectLst>
                  <a:outerShdw blurRad="38100" dist="38100" dir="2700000" algn="tl">
                    <a:srgbClr val="000000"/>
                  </a:outerShdw>
                </a:effectLst>
              </a:rPr>
              <a:t> </a:t>
            </a:r>
            <a:r>
              <a:rPr lang="en-US" sz="6000" b="1" smtClean="0">
                <a:solidFill>
                  <a:srgbClr val="000099"/>
                </a:solidFill>
                <a:effectLst>
                  <a:outerShdw blurRad="38100" dist="38100" dir="2700000" algn="tl">
                    <a:srgbClr val="000000"/>
                  </a:outerShdw>
                </a:effectLst>
              </a:rPr>
              <a:t>!</a:t>
            </a:r>
            <a:endParaRPr lang="hr-HR" sz="6000" b="1" smtClean="0">
              <a:solidFill>
                <a:srgbClr val="000099"/>
              </a:solidFill>
              <a:effectLst>
                <a:outerShdw blurRad="38100" dist="38100" dir="2700000" algn="tl">
                  <a:srgbClr val="000000"/>
                </a:outerShdw>
              </a:effectLst>
            </a:endParaRPr>
          </a:p>
          <a:p>
            <a:pPr algn="ctr" eaLnBrk="1" hangingPunct="1">
              <a:buFontTx/>
              <a:buNone/>
              <a:defRPr/>
            </a:pPr>
            <a:endParaRPr lang="hr-HR" sz="1600" b="1" smtClean="0">
              <a:solidFill>
                <a:schemeClr val="bg2"/>
              </a:solidFill>
              <a:effectLst>
                <a:outerShdw blurRad="38100" dist="38100" dir="2700000" algn="tl">
                  <a:srgbClr val="000000"/>
                </a:outerShdw>
              </a:effectLst>
            </a:endParaRPr>
          </a:p>
          <a:p>
            <a:pPr algn="ctr" eaLnBrk="1" hangingPunct="1">
              <a:buFontTx/>
              <a:buNone/>
              <a:defRPr/>
            </a:pPr>
            <a:endParaRPr lang="hr-HR" sz="1600" b="1" smtClean="0">
              <a:solidFill>
                <a:schemeClr val="bg2"/>
              </a:solidFill>
              <a:effectLst>
                <a:outerShdw blurRad="38100" dist="38100" dir="2700000" algn="tl">
                  <a:srgbClr val="000000"/>
                </a:outerShdw>
              </a:effectLst>
            </a:endParaRPr>
          </a:p>
          <a:p>
            <a:pPr algn="ctr" eaLnBrk="1" hangingPunct="1">
              <a:buFontTx/>
              <a:buNone/>
              <a:defRPr/>
            </a:pPr>
            <a:endParaRPr lang="hr-HR" sz="1600" b="1" smtClean="0">
              <a:solidFill>
                <a:schemeClr val="bg2"/>
              </a:solidFill>
              <a:effectLst>
                <a:outerShdw blurRad="38100" dist="38100" dir="2700000" algn="tl">
                  <a:srgbClr val="000000"/>
                </a:outerShdw>
              </a:effectLst>
            </a:endParaRPr>
          </a:p>
          <a:p>
            <a:pPr algn="ctr" eaLnBrk="1" hangingPunct="1">
              <a:buFontTx/>
              <a:buNone/>
              <a:defRPr/>
            </a:pPr>
            <a:endParaRPr lang="hr-HR" sz="1600" b="1" smtClean="0">
              <a:solidFill>
                <a:schemeClr val="bg2"/>
              </a:solidFill>
              <a:effectLst>
                <a:outerShdw blurRad="38100" dist="38100" dir="2700000" algn="tl">
                  <a:srgbClr val="000000"/>
                </a:outerShdw>
              </a:effectLst>
            </a:endParaRPr>
          </a:p>
          <a:p>
            <a:pPr eaLnBrk="1" hangingPunct="1">
              <a:defRPr/>
            </a:pPr>
            <a:endParaRPr lang="en-US" sz="1400" b="1" smtClean="0">
              <a:solidFill>
                <a:schemeClr val="bg2"/>
              </a:solidFill>
              <a:effectLst>
                <a:outerShdw blurRad="38100" dist="38100" dir="2700000" algn="tl">
                  <a:srgbClr val="000000"/>
                </a:outerShdw>
              </a:effectLst>
            </a:endParaRPr>
          </a:p>
          <a:p>
            <a:pPr eaLnBrk="1" hangingPunct="1">
              <a:defRPr/>
            </a:pPr>
            <a:endParaRPr lang="en-US" sz="1800" b="1" smtClean="0">
              <a:solidFill>
                <a:schemeClr val="bg2"/>
              </a:solidFill>
              <a:effectLst>
                <a:outerShdw blurRad="38100" dist="38100" dir="2700000" algn="tl">
                  <a:srgbClr val="000000"/>
                </a:outerShdw>
              </a:effectLst>
            </a:endParaRPr>
          </a:p>
          <a:p>
            <a:pPr eaLnBrk="1" hangingPunct="1">
              <a:defRPr/>
            </a:pPr>
            <a:endParaRPr lang="en-US" sz="3500" b="1" smtClean="0">
              <a:solidFill>
                <a:schemeClr val="bg2"/>
              </a:solidFill>
              <a:effectLst>
                <a:outerShdw blurRad="38100" dist="38100" dir="2700000" algn="tl">
                  <a:srgbClr val="000000"/>
                </a:outerShdw>
              </a:effectLst>
            </a:endParaRPr>
          </a:p>
          <a:p>
            <a:pPr eaLnBrk="1" hangingPunct="1">
              <a:buFontTx/>
              <a:buNone/>
              <a:defRPr/>
            </a:pPr>
            <a:endParaRPr lang="en-US" b="1" smtClean="0">
              <a:solidFill>
                <a:schemeClr val="bg2"/>
              </a:solidFill>
              <a:effectLst>
                <a:outerShdw blurRad="38100" dist="38100" dir="2700000" algn="tl">
                  <a:srgbClr val="000000"/>
                </a:outerShdw>
              </a:effectLst>
            </a:endParaRPr>
          </a:p>
        </p:txBody>
      </p:sp>
      <p:pic>
        <p:nvPicPr>
          <p:cNvPr id="35842" name="Picture 2" descr="D:\20080927_Treking JomsomMuktinath_Khadga Milina\IMG_1482.JPG"/>
          <p:cNvPicPr>
            <a:picLocks noChangeAspect="1" noChangeArrowheads="1"/>
          </p:cNvPicPr>
          <p:nvPr/>
        </p:nvPicPr>
        <p:blipFill>
          <a:blip r:embed="rId3" cstate="print"/>
          <a:srcRect/>
          <a:stretch>
            <a:fillRect/>
          </a:stretch>
        </p:blipFill>
        <p:spPr bwMode="auto">
          <a:xfrm>
            <a:off x="-2630366" y="-2422525"/>
            <a:ext cx="14404732" cy="11704638"/>
          </a:xfrm>
          <a:prstGeom prst="rect">
            <a:avLst/>
          </a:prstGeom>
          <a:noFill/>
        </p:spPr>
      </p:pic>
      <p:sp>
        <p:nvSpPr>
          <p:cNvPr id="5" name="Rectangle 3"/>
          <p:cNvSpPr txBox="1">
            <a:spLocks noChangeArrowheads="1"/>
          </p:cNvSpPr>
          <p:nvPr/>
        </p:nvSpPr>
        <p:spPr bwMode="auto">
          <a:xfrm>
            <a:off x="703385" y="6096001"/>
            <a:ext cx="8275026" cy="912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1313" marR="0" lvl="0" indent="-341313" algn="ctr" defTabSz="914400" rtl="0" eaLnBrk="1" fontAlgn="base" latinLnBrk="0" hangingPunct="1">
              <a:lnSpc>
                <a:spcPct val="100000"/>
              </a:lnSpc>
              <a:spcBef>
                <a:spcPct val="20000"/>
              </a:spcBef>
              <a:spcAft>
                <a:spcPct val="0"/>
              </a:spcAft>
              <a:buClrTx/>
              <a:buSzTx/>
              <a:buFontTx/>
              <a:buNone/>
              <a:tabLst/>
              <a:defRPr/>
            </a:pPr>
            <a:r>
              <a:rPr kumimoji="0" lang="hr-HR" sz="60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rPr>
              <a:t>THANK</a:t>
            </a:r>
            <a:r>
              <a:rPr kumimoji="0" lang="en-US" sz="60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rPr>
              <a:t> YOU</a:t>
            </a:r>
            <a:endParaRPr kumimoji="0" lang="hr-HR" sz="60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ctr" defTabSz="914400" rtl="0" eaLnBrk="1" fontAlgn="base" latinLnBrk="0" hangingPunct="1">
              <a:lnSpc>
                <a:spcPct val="100000"/>
              </a:lnSpc>
              <a:spcBef>
                <a:spcPct val="20000"/>
              </a:spcBef>
              <a:spcAft>
                <a:spcPct val="0"/>
              </a:spcAft>
              <a:buClrTx/>
              <a:buSzTx/>
              <a:buFontTx/>
              <a:buNone/>
              <a:tabLst/>
              <a:defRPr/>
            </a:pPr>
            <a:endParaRPr kumimoji="0" lang="hr-HR" sz="16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ctr" defTabSz="914400" rtl="0" eaLnBrk="1" fontAlgn="base" latinLnBrk="0" hangingPunct="1">
              <a:lnSpc>
                <a:spcPct val="100000"/>
              </a:lnSpc>
              <a:spcBef>
                <a:spcPct val="20000"/>
              </a:spcBef>
              <a:spcAft>
                <a:spcPct val="0"/>
              </a:spcAft>
              <a:buClrTx/>
              <a:buSzTx/>
              <a:buFontTx/>
              <a:buNone/>
              <a:tabLst/>
              <a:defRPr/>
            </a:pPr>
            <a:endParaRPr kumimoji="0" lang="hr-HR" sz="16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ctr" defTabSz="914400" rtl="0" eaLnBrk="1" fontAlgn="base" latinLnBrk="0" hangingPunct="1">
              <a:lnSpc>
                <a:spcPct val="100000"/>
              </a:lnSpc>
              <a:spcBef>
                <a:spcPct val="20000"/>
              </a:spcBef>
              <a:spcAft>
                <a:spcPct val="0"/>
              </a:spcAft>
              <a:buClrTx/>
              <a:buSzTx/>
              <a:buFontTx/>
              <a:buNone/>
              <a:tabLst/>
              <a:defRPr/>
            </a:pPr>
            <a:endParaRPr kumimoji="0" lang="hr-HR" sz="16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ctr" defTabSz="914400" rtl="0" eaLnBrk="1" fontAlgn="base" latinLnBrk="0" hangingPunct="1">
              <a:lnSpc>
                <a:spcPct val="100000"/>
              </a:lnSpc>
              <a:spcBef>
                <a:spcPct val="20000"/>
              </a:spcBef>
              <a:spcAft>
                <a:spcPct val="0"/>
              </a:spcAft>
              <a:buClrTx/>
              <a:buSzTx/>
              <a:buFontTx/>
              <a:buNone/>
              <a:tabLst/>
              <a:defRPr/>
            </a:pPr>
            <a:endParaRPr kumimoji="0" lang="hr-HR" sz="16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l" defTabSz="914400" rtl="0" eaLnBrk="1" fontAlgn="base" latinLnBrk="0" hangingPunct="1">
              <a:lnSpc>
                <a:spcPct val="100000"/>
              </a:lnSpc>
              <a:spcBef>
                <a:spcPct val="20000"/>
              </a:spcBef>
              <a:spcAft>
                <a:spcPct val="0"/>
              </a:spcAft>
              <a:buClrTx/>
              <a:buSzTx/>
              <a:buFontTx/>
              <a:buChar char="•"/>
              <a:tabLst/>
              <a:defRPr/>
            </a:pPr>
            <a:endParaRPr kumimoji="0" lang="en-US" sz="14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l" defTabSz="914400" rtl="0" eaLnBrk="1" fontAlgn="base" latinLnBrk="0" hangingPunct="1">
              <a:lnSpc>
                <a:spcPct val="100000"/>
              </a:lnSpc>
              <a:spcBef>
                <a:spcPct val="20000"/>
              </a:spcBef>
              <a:spcAft>
                <a:spcPct val="0"/>
              </a:spcAft>
              <a:buClrTx/>
              <a:buSzTx/>
              <a:buFontTx/>
              <a:buChar char="•"/>
              <a:tabLst/>
              <a:defRPr/>
            </a:pPr>
            <a:endParaRPr kumimoji="0" lang="en-US" sz="18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l" defTabSz="914400" rtl="0" eaLnBrk="1" fontAlgn="base" latinLnBrk="0" hangingPunct="1">
              <a:lnSpc>
                <a:spcPct val="100000"/>
              </a:lnSpc>
              <a:spcBef>
                <a:spcPct val="20000"/>
              </a:spcBef>
              <a:spcAft>
                <a:spcPct val="0"/>
              </a:spcAft>
              <a:buClrTx/>
              <a:buSzTx/>
              <a:buFontTx/>
              <a:buChar char="•"/>
              <a:tabLst/>
              <a:defRPr/>
            </a:pPr>
            <a:endParaRPr kumimoji="0" lang="en-US" sz="3500" b="1" i="0" u="none" strike="noStrike" kern="1200" cap="none" spc="0" normalizeH="0" baseline="0" noProof="0" smtClean="0">
              <a:ln>
                <a:noFill/>
              </a:ln>
              <a:solidFill>
                <a:srgbClr val="00B050"/>
              </a:solidFill>
              <a:effectLst>
                <a:outerShdw blurRad="38100" dist="38100" dir="2700000" algn="tl">
                  <a:srgbClr val="000000"/>
                </a:outerShdw>
              </a:effectLst>
              <a:uLnTx/>
              <a:uFillTx/>
              <a:latin typeface="+mn-lt"/>
              <a:ea typeface="+mn-ea"/>
              <a:cs typeface="+mn-cs"/>
            </a:endParaRPr>
          </a:p>
          <a:p>
            <a:pPr marL="341313" marR="0" lvl="0" indent="-341313" algn="l" defTabSz="914400" rtl="0" eaLnBrk="1" fontAlgn="base" latinLnBrk="0" hangingPunct="1">
              <a:lnSpc>
                <a:spcPct val="100000"/>
              </a:lnSpc>
              <a:spcBef>
                <a:spcPct val="20000"/>
              </a:spcBef>
              <a:spcAft>
                <a:spcPct val="0"/>
              </a:spcAft>
              <a:buClrTx/>
              <a:buSzTx/>
              <a:buFontTx/>
              <a:buNone/>
              <a:tabLst/>
              <a:defRPr/>
            </a:pPr>
            <a:endParaRPr kumimoji="0" lang="en-US" sz="3100" b="1" i="0" u="none" strike="noStrike" kern="120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6705600" cy="609600"/>
          </a:xfrm>
        </p:spPr>
        <p:txBody>
          <a:bodyPr/>
          <a:lstStyle/>
          <a:p>
            <a:r>
              <a:rPr lang="en-US" dirty="0" smtClean="0"/>
              <a:t>Institutional Framework</a:t>
            </a:r>
            <a:endParaRPr lang="en-US" dirty="0"/>
          </a:p>
        </p:txBody>
      </p:sp>
      <p:sp>
        <p:nvSpPr>
          <p:cNvPr id="8" name="Rectangle 7"/>
          <p:cNvSpPr/>
          <p:nvPr/>
        </p:nvSpPr>
        <p:spPr>
          <a:xfrm>
            <a:off x="1828800" y="1371600"/>
            <a:ext cx="2845558" cy="6277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Ministry of Energy</a:t>
            </a:r>
            <a:endParaRPr lang="en-US" dirty="0">
              <a:solidFill>
                <a:schemeClr val="tx2"/>
              </a:solidFill>
            </a:endParaRPr>
          </a:p>
        </p:txBody>
      </p:sp>
      <p:sp>
        <p:nvSpPr>
          <p:cNvPr id="9" name="Rectangle 8"/>
          <p:cNvSpPr/>
          <p:nvPr/>
        </p:nvSpPr>
        <p:spPr>
          <a:xfrm>
            <a:off x="6477000" y="1371600"/>
            <a:ext cx="2133600" cy="6277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Investment Board  for &gt;500 MW</a:t>
            </a:r>
            <a:endParaRPr lang="en-US" dirty="0">
              <a:solidFill>
                <a:schemeClr val="tx2"/>
              </a:solidFill>
            </a:endParaRPr>
          </a:p>
        </p:txBody>
      </p:sp>
      <p:sp>
        <p:nvSpPr>
          <p:cNvPr id="10" name="Rectangle 9"/>
          <p:cNvSpPr/>
          <p:nvPr/>
        </p:nvSpPr>
        <p:spPr>
          <a:xfrm>
            <a:off x="228600" y="2661313"/>
            <a:ext cx="1927746" cy="843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Water &amp; Energy Commission</a:t>
            </a:r>
            <a:endParaRPr lang="en-US" dirty="0">
              <a:solidFill>
                <a:schemeClr val="tx2"/>
              </a:solidFill>
            </a:endParaRPr>
          </a:p>
        </p:txBody>
      </p:sp>
      <p:sp>
        <p:nvSpPr>
          <p:cNvPr id="11" name="Rectangle 10"/>
          <p:cNvSpPr/>
          <p:nvPr/>
        </p:nvSpPr>
        <p:spPr>
          <a:xfrm>
            <a:off x="2353099" y="2661313"/>
            <a:ext cx="1809468" cy="8461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Department of Electricity Development</a:t>
            </a:r>
            <a:endParaRPr lang="en-US" dirty="0">
              <a:solidFill>
                <a:schemeClr val="tx2"/>
              </a:solidFill>
            </a:endParaRPr>
          </a:p>
        </p:txBody>
      </p:sp>
      <p:sp>
        <p:nvSpPr>
          <p:cNvPr id="12" name="Rectangle 11"/>
          <p:cNvSpPr/>
          <p:nvPr/>
        </p:nvSpPr>
        <p:spPr>
          <a:xfrm>
            <a:off x="4359323" y="2661313"/>
            <a:ext cx="2014182" cy="843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Nepal Electricity Authority</a:t>
            </a:r>
            <a:endParaRPr lang="en-US" dirty="0">
              <a:solidFill>
                <a:schemeClr val="tx2"/>
              </a:solidFill>
            </a:endParaRPr>
          </a:p>
        </p:txBody>
      </p:sp>
      <p:sp>
        <p:nvSpPr>
          <p:cNvPr id="13" name="Rectangle 12"/>
          <p:cNvSpPr/>
          <p:nvPr/>
        </p:nvSpPr>
        <p:spPr>
          <a:xfrm>
            <a:off x="6553200" y="2667000"/>
            <a:ext cx="20574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IPP</a:t>
            </a:r>
            <a:endParaRPr lang="en-US" dirty="0">
              <a:solidFill>
                <a:schemeClr val="tx2"/>
              </a:solidFill>
            </a:endParaRPr>
          </a:p>
        </p:txBody>
      </p:sp>
      <p:sp>
        <p:nvSpPr>
          <p:cNvPr id="14" name="Rectangle 13"/>
          <p:cNvSpPr/>
          <p:nvPr/>
        </p:nvSpPr>
        <p:spPr>
          <a:xfrm>
            <a:off x="4825621" y="5459104"/>
            <a:ext cx="1575179" cy="6277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Distribution</a:t>
            </a:r>
            <a:endParaRPr lang="en-US" dirty="0">
              <a:solidFill>
                <a:schemeClr val="tx2"/>
              </a:solidFill>
            </a:endParaRPr>
          </a:p>
        </p:txBody>
      </p:sp>
      <p:sp>
        <p:nvSpPr>
          <p:cNvPr id="15" name="Rectangle 14"/>
          <p:cNvSpPr/>
          <p:nvPr/>
        </p:nvSpPr>
        <p:spPr>
          <a:xfrm>
            <a:off x="4825621" y="4626591"/>
            <a:ext cx="1575179" cy="6277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Transmission</a:t>
            </a:r>
            <a:endParaRPr lang="en-US" dirty="0">
              <a:solidFill>
                <a:schemeClr val="tx2"/>
              </a:solidFill>
            </a:endParaRPr>
          </a:p>
        </p:txBody>
      </p:sp>
      <p:sp>
        <p:nvSpPr>
          <p:cNvPr id="16" name="Rectangle 15"/>
          <p:cNvSpPr/>
          <p:nvPr/>
        </p:nvSpPr>
        <p:spPr>
          <a:xfrm>
            <a:off x="4825621" y="3800902"/>
            <a:ext cx="1575179" cy="6277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Generation</a:t>
            </a:r>
            <a:endParaRPr lang="en-US" dirty="0">
              <a:solidFill>
                <a:schemeClr val="tx2"/>
              </a:solidFill>
            </a:endParaRPr>
          </a:p>
        </p:txBody>
      </p:sp>
      <p:cxnSp>
        <p:nvCxnSpPr>
          <p:cNvPr id="18" name="Straight Connector 17"/>
          <p:cNvCxnSpPr>
            <a:stCxn id="8" idx="2"/>
            <a:endCxn id="11" idx="0"/>
          </p:cNvCxnSpPr>
          <p:nvPr/>
        </p:nvCxnSpPr>
        <p:spPr>
          <a:xfrm>
            <a:off x="3251579" y="1999397"/>
            <a:ext cx="6254" cy="661916"/>
          </a:xfrm>
          <a:prstGeom prst="line">
            <a:avLst/>
          </a:prstGeom>
          <a:ln/>
        </p:spPr>
        <p:style>
          <a:lnRef idx="2">
            <a:schemeClr val="dk1"/>
          </a:lnRef>
          <a:fillRef idx="0">
            <a:schemeClr val="dk1"/>
          </a:fillRef>
          <a:effectRef idx="1">
            <a:schemeClr val="dk1"/>
          </a:effectRef>
          <a:fontRef idx="minor">
            <a:schemeClr val="tx1"/>
          </a:fontRef>
        </p:style>
      </p:cxnSp>
      <p:cxnSp>
        <p:nvCxnSpPr>
          <p:cNvPr id="20" name="Straight Connector 19"/>
          <p:cNvCxnSpPr>
            <a:stCxn id="8" idx="2"/>
            <a:endCxn id="12" idx="0"/>
          </p:cNvCxnSpPr>
          <p:nvPr/>
        </p:nvCxnSpPr>
        <p:spPr>
          <a:xfrm>
            <a:off x="3251579" y="1999397"/>
            <a:ext cx="2114835" cy="661916"/>
          </a:xfrm>
          <a:prstGeom prst="line">
            <a:avLst/>
          </a:prstGeom>
          <a:ln/>
        </p:spPr>
        <p:style>
          <a:lnRef idx="2">
            <a:schemeClr val="dk1"/>
          </a:lnRef>
          <a:fillRef idx="0">
            <a:schemeClr val="dk1"/>
          </a:fillRef>
          <a:effectRef idx="1">
            <a:schemeClr val="dk1"/>
          </a:effectRef>
          <a:fontRef idx="minor">
            <a:schemeClr val="tx1"/>
          </a:fontRef>
        </p:style>
      </p:cxnSp>
      <p:cxnSp>
        <p:nvCxnSpPr>
          <p:cNvPr id="24" name="Straight Connector 23"/>
          <p:cNvCxnSpPr/>
          <p:nvPr/>
        </p:nvCxnSpPr>
        <p:spPr>
          <a:xfrm>
            <a:off x="4572000" y="3505200"/>
            <a:ext cx="13648" cy="2172267"/>
          </a:xfrm>
          <a:prstGeom prst="line">
            <a:avLst/>
          </a:prstGeom>
          <a:ln/>
        </p:spPr>
        <p:style>
          <a:lnRef idx="2">
            <a:schemeClr val="dk1"/>
          </a:lnRef>
          <a:fillRef idx="0">
            <a:schemeClr val="dk1"/>
          </a:fillRef>
          <a:effectRef idx="1">
            <a:schemeClr val="dk1"/>
          </a:effectRef>
          <a:fontRef idx="minor">
            <a:schemeClr val="tx1"/>
          </a:fontRef>
        </p:style>
      </p:cxnSp>
      <p:cxnSp>
        <p:nvCxnSpPr>
          <p:cNvPr id="26" name="Straight Connector 25"/>
          <p:cNvCxnSpPr/>
          <p:nvPr/>
        </p:nvCxnSpPr>
        <p:spPr>
          <a:xfrm>
            <a:off x="4599303" y="4171667"/>
            <a:ext cx="226318" cy="0"/>
          </a:xfrm>
          <a:prstGeom prst="line">
            <a:avLst/>
          </a:prstGeom>
          <a:ln/>
        </p:spPr>
        <p:style>
          <a:lnRef idx="2">
            <a:schemeClr val="dk1"/>
          </a:lnRef>
          <a:fillRef idx="0">
            <a:schemeClr val="dk1"/>
          </a:fillRef>
          <a:effectRef idx="1">
            <a:schemeClr val="dk1"/>
          </a:effectRef>
          <a:fontRef idx="minor">
            <a:schemeClr val="tx1"/>
          </a:fontRef>
        </p:style>
      </p:cxnSp>
      <p:cxnSp>
        <p:nvCxnSpPr>
          <p:cNvPr id="28" name="Straight Connector 27"/>
          <p:cNvCxnSpPr>
            <a:endCxn id="15" idx="1"/>
          </p:cNvCxnSpPr>
          <p:nvPr/>
        </p:nvCxnSpPr>
        <p:spPr>
          <a:xfrm flipV="1">
            <a:off x="4585648" y="4940490"/>
            <a:ext cx="239973" cy="13648"/>
          </a:xfrm>
          <a:prstGeom prst="line">
            <a:avLst/>
          </a:prstGeom>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4599303" y="5663820"/>
            <a:ext cx="239973" cy="13647"/>
          </a:xfrm>
          <a:prstGeom prst="line">
            <a:avLst/>
          </a:prstGeom>
          <a:ln/>
        </p:spPr>
        <p:style>
          <a:lnRef idx="2">
            <a:schemeClr val="dk1"/>
          </a:lnRef>
          <a:fillRef idx="0">
            <a:schemeClr val="dk1"/>
          </a:fillRef>
          <a:effectRef idx="1">
            <a:schemeClr val="dk1"/>
          </a:effectRef>
          <a:fontRef idx="minor">
            <a:schemeClr val="tx1"/>
          </a:fontRef>
        </p:style>
      </p:cxnSp>
      <p:cxnSp>
        <p:nvCxnSpPr>
          <p:cNvPr id="29" name="Straight Connector 28"/>
          <p:cNvCxnSpPr>
            <a:stCxn id="8" idx="2"/>
            <a:endCxn id="10" idx="0"/>
          </p:cNvCxnSpPr>
          <p:nvPr/>
        </p:nvCxnSpPr>
        <p:spPr>
          <a:xfrm flipH="1">
            <a:off x="1192473" y="1999397"/>
            <a:ext cx="2059106" cy="661916"/>
          </a:xfrm>
          <a:prstGeom prst="line">
            <a:avLst/>
          </a:prstGeom>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7200702" cy="582663"/>
          </a:xfrm>
        </p:spPr>
        <p:txBody>
          <a:bodyPr>
            <a:normAutofit/>
          </a:bodyPr>
          <a:lstStyle/>
          <a:p>
            <a:r>
              <a:rPr lang="en-US" sz="2800" dirty="0" smtClean="0"/>
              <a:t>Power </a:t>
            </a:r>
            <a:r>
              <a:rPr lang="en-US" sz="2800" dirty="0"/>
              <a:t>market characteristics</a:t>
            </a:r>
            <a:endParaRPr lang="en-GB" sz="2800" dirty="0"/>
          </a:p>
        </p:txBody>
      </p:sp>
      <p:sp>
        <p:nvSpPr>
          <p:cNvPr id="6" name="TextBox 5"/>
          <p:cNvSpPr txBox="1"/>
          <p:nvPr/>
        </p:nvSpPr>
        <p:spPr>
          <a:xfrm>
            <a:off x="1676400" y="1016401"/>
            <a:ext cx="4868332" cy="5536900"/>
          </a:xfrm>
          <a:prstGeom prst="rect">
            <a:avLst/>
          </a:prstGeom>
          <a:noFill/>
        </p:spPr>
        <p:txBody>
          <a:bodyPr wrap="square" rtlCol="0">
            <a:spAutoFit/>
          </a:bodyPr>
          <a:lstStyle/>
          <a:p>
            <a:pPr marL="266700" lvl="1" indent="-266700" fontAlgn="base">
              <a:lnSpc>
                <a:spcPct val="110000"/>
              </a:lnSpc>
              <a:spcBef>
                <a:spcPct val="0"/>
              </a:spcBef>
              <a:spcAft>
                <a:spcPct val="0"/>
              </a:spcAft>
              <a:buClr>
                <a:srgbClr val="A78900"/>
              </a:buClr>
              <a:buSzPct val="100000"/>
              <a:buFontTx/>
              <a:buChar char="→"/>
            </a:pPr>
            <a:r>
              <a:rPr lang="en-GB" b="1" dirty="0" smtClean="0">
                <a:solidFill>
                  <a:srgbClr val="000000"/>
                </a:solidFill>
              </a:rPr>
              <a:t>Small market (6 </a:t>
            </a:r>
            <a:r>
              <a:rPr lang="en-GB" b="1" dirty="0" err="1" smtClean="0">
                <a:solidFill>
                  <a:srgbClr val="000000"/>
                </a:solidFill>
              </a:rPr>
              <a:t>TWh</a:t>
            </a:r>
            <a:r>
              <a:rPr lang="en-GB" b="1" dirty="0" smtClean="0">
                <a:solidFill>
                  <a:srgbClr val="000000"/>
                </a:solidFill>
              </a:rPr>
              <a:t>/a), rapid growth (10-12%)</a:t>
            </a:r>
          </a:p>
          <a:p>
            <a:pPr marL="85725" indent="-180975" fontAlgn="base">
              <a:lnSpc>
                <a:spcPct val="110000"/>
              </a:lnSpc>
              <a:spcBef>
                <a:spcPct val="0"/>
              </a:spcBef>
              <a:spcAft>
                <a:spcPts val="400"/>
              </a:spcAft>
              <a:buClr>
                <a:srgbClr val="A78900"/>
              </a:buClr>
              <a:buSzPct val="100000"/>
              <a:buFont typeface="Arial"/>
              <a:buChar char="–"/>
            </a:pPr>
            <a:r>
              <a:rPr lang="en-GB" dirty="0" smtClean="0">
                <a:solidFill>
                  <a:srgbClr val="000000"/>
                </a:solidFill>
                <a:ea typeface="ヒラギノ角ゴ Pro W3" pitchFamily="-112" charset="-128"/>
                <a:cs typeface="ヒラギノ角ゴ Pro W3" pitchFamily="-112" charset="-128"/>
              </a:rPr>
              <a:t>More </a:t>
            </a:r>
            <a:r>
              <a:rPr lang="en-GB" dirty="0">
                <a:solidFill>
                  <a:srgbClr val="000000"/>
                </a:solidFill>
                <a:ea typeface="ヒラギノ角ゴ Pro W3" pitchFamily="-112" charset="-128"/>
                <a:cs typeface="ヒラギノ角ゴ Pro W3" pitchFamily="-112" charset="-128"/>
              </a:rPr>
              <a:t>than 97% grid connected supply is hydro</a:t>
            </a:r>
          </a:p>
          <a:p>
            <a:pPr marL="85725" indent="-180975" fontAlgn="base">
              <a:lnSpc>
                <a:spcPct val="110000"/>
              </a:lnSpc>
              <a:spcBef>
                <a:spcPct val="0"/>
              </a:spcBef>
              <a:spcAft>
                <a:spcPts val="400"/>
              </a:spcAft>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60% </a:t>
            </a:r>
            <a:r>
              <a:rPr lang="en-US" dirty="0">
                <a:solidFill>
                  <a:srgbClr val="000000"/>
                </a:solidFill>
                <a:ea typeface="ヒラギノ角ゴ Pro W3" pitchFamily="-112" charset="-128"/>
                <a:cs typeface="ヒラギノ角ゴ Pro W3" pitchFamily="-112" charset="-128"/>
              </a:rPr>
              <a:t>has access to </a:t>
            </a:r>
            <a:r>
              <a:rPr lang="en-US" dirty="0" smtClean="0">
                <a:solidFill>
                  <a:srgbClr val="000000"/>
                </a:solidFill>
                <a:ea typeface="ヒラギノ角ゴ Pro W3" pitchFamily="-112" charset="-128"/>
                <a:cs typeface="ヒラギノ角ゴ Pro W3" pitchFamily="-112" charset="-128"/>
              </a:rPr>
              <a:t>grid </a:t>
            </a:r>
          </a:p>
          <a:p>
            <a:pPr marL="85725" indent="-180975" fontAlgn="base">
              <a:lnSpc>
                <a:spcPct val="110000"/>
              </a:lnSpc>
              <a:spcBef>
                <a:spcPct val="0"/>
              </a:spcBef>
              <a:spcAft>
                <a:spcPts val="400"/>
              </a:spcAft>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Both energy and capacity deficit. Dry season supply is  about one-third of the demand</a:t>
            </a:r>
          </a:p>
          <a:p>
            <a:pPr marL="266700" lvl="1" indent="-266700">
              <a:lnSpc>
                <a:spcPct val="110000"/>
              </a:lnSpc>
              <a:buClr>
                <a:srgbClr val="A78900"/>
              </a:buClr>
              <a:buSzPct val="100000"/>
              <a:buFontTx/>
              <a:buChar char="→"/>
            </a:pPr>
            <a:r>
              <a:rPr lang="en-US" b="1" dirty="0" smtClean="0">
                <a:solidFill>
                  <a:srgbClr val="000000"/>
                </a:solidFill>
                <a:ea typeface="ヒラギノ角ゴ Pro W3" pitchFamily="-112" charset="-128"/>
                <a:cs typeface="ヒラギノ角ゴ Pro W3" pitchFamily="-112" charset="-128"/>
              </a:rPr>
              <a:t>Demand supply </a:t>
            </a:r>
            <a:r>
              <a:rPr lang="en-US" b="1" dirty="0" err="1" smtClean="0">
                <a:solidFill>
                  <a:srgbClr val="000000"/>
                </a:solidFill>
                <a:ea typeface="ヒラギノ角ゴ Pro W3" pitchFamily="-112" charset="-128"/>
                <a:cs typeface="ヒラギノ角ゴ Pro W3" pitchFamily="-112" charset="-128"/>
              </a:rPr>
              <a:t>mis</a:t>
            </a:r>
            <a:r>
              <a:rPr lang="en-US" b="1" dirty="0" smtClean="0">
                <a:solidFill>
                  <a:srgbClr val="000000"/>
                </a:solidFill>
                <a:ea typeface="ヒラギノ角ゴ Pro W3" pitchFamily="-112" charset="-128"/>
                <a:cs typeface="ヒラギノ角ゴ Pro W3" pitchFamily="-112" charset="-128"/>
              </a:rPr>
              <a:t>-match</a:t>
            </a:r>
          </a:p>
          <a:p>
            <a:pPr marL="85725" indent="-180975">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More than 97% hydro supply, </a:t>
            </a:r>
          </a:p>
          <a:p>
            <a:pPr marL="85725" indent="-180975">
              <a:buClr>
                <a:srgbClr val="A78900"/>
              </a:buClr>
              <a:buSzPct val="100000"/>
            </a:pPr>
            <a:r>
              <a:rPr lang="en-US" dirty="0" smtClean="0">
                <a:solidFill>
                  <a:srgbClr val="000000"/>
                </a:solidFill>
                <a:ea typeface="ヒラギノ角ゴ Pro W3" pitchFamily="-112" charset="-128"/>
                <a:cs typeface="ヒラギノ角ゴ Pro W3" pitchFamily="-112" charset="-128"/>
              </a:rPr>
              <a:t>depends on monsoon.</a:t>
            </a:r>
          </a:p>
          <a:p>
            <a:pPr marL="85725" indent="-180975">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Higher demand during dry season</a:t>
            </a:r>
          </a:p>
          <a:p>
            <a:pPr marL="85725" indent="-180975">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Low industrial demand</a:t>
            </a:r>
          </a:p>
          <a:p>
            <a:pPr marL="266700" lvl="1" indent="-266700">
              <a:lnSpc>
                <a:spcPct val="110000"/>
              </a:lnSpc>
              <a:buClr>
                <a:srgbClr val="A78900"/>
              </a:buClr>
              <a:buSzPct val="100000"/>
              <a:buFontTx/>
              <a:buChar char="→"/>
            </a:pPr>
            <a:r>
              <a:rPr lang="en-US" b="1" dirty="0" smtClean="0">
                <a:solidFill>
                  <a:srgbClr val="000000"/>
                </a:solidFill>
                <a:ea typeface="ヒラギノ角ゴ Pro W3" pitchFamily="-112" charset="-128"/>
                <a:cs typeface="ヒラギノ角ゴ Pro W3" pitchFamily="-112" charset="-128"/>
              </a:rPr>
              <a:t>Cross Border Market </a:t>
            </a:r>
          </a:p>
          <a:p>
            <a:pPr marL="85725" indent="-180975">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Nepal importing power from India</a:t>
            </a:r>
          </a:p>
          <a:p>
            <a:pPr marL="85725" indent="-180975">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Long term plan is to export power to India</a:t>
            </a:r>
          </a:p>
          <a:p>
            <a:pPr marL="85725" indent="-180975">
              <a:buClr>
                <a:srgbClr val="A78900"/>
              </a:buClr>
              <a:buSzPct val="100000"/>
              <a:buFont typeface="Arial"/>
              <a:buChar char="–"/>
            </a:pPr>
            <a:r>
              <a:rPr lang="en-US" dirty="0" smtClean="0">
                <a:solidFill>
                  <a:srgbClr val="000000"/>
                </a:solidFill>
                <a:ea typeface="ヒラギノ角ゴ Pro W3" pitchFamily="-112" charset="-128"/>
                <a:cs typeface="ヒラギノ角ゴ Pro W3" pitchFamily="-112" charset="-128"/>
              </a:rPr>
              <a:t>CBTL and PTA are pre-requisites</a:t>
            </a:r>
          </a:p>
          <a:p>
            <a:pPr marL="85725" indent="-180975" fontAlgn="base">
              <a:lnSpc>
                <a:spcPct val="110000"/>
              </a:lnSpc>
              <a:spcBef>
                <a:spcPct val="0"/>
              </a:spcBef>
              <a:spcAft>
                <a:spcPts val="400"/>
              </a:spcAft>
              <a:buClr>
                <a:srgbClr val="A78900"/>
              </a:buClr>
              <a:buSzPct val="100000"/>
              <a:buFont typeface="Arial"/>
              <a:buChar char="–"/>
            </a:pPr>
            <a:endParaRPr lang="en-GB" dirty="0">
              <a:solidFill>
                <a:srgbClr val="000000"/>
              </a:solidFill>
              <a:ea typeface="ヒラギノ角ゴ Pro W3" pitchFamily="-112" charset="-128"/>
              <a:cs typeface="ヒラギノ角ゴ Pro W3" pitchFamily="-112" charset="-128"/>
            </a:endParaRPr>
          </a:p>
        </p:txBody>
      </p:sp>
      <p:sp>
        <p:nvSpPr>
          <p:cNvPr id="7" name="Rectangle 6"/>
          <p:cNvSpPr/>
          <p:nvPr/>
        </p:nvSpPr>
        <p:spPr>
          <a:xfrm>
            <a:off x="193159" y="1258856"/>
            <a:ext cx="1491710" cy="521814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t" anchorCtr="0"/>
          <a:lstStyle/>
          <a:p>
            <a:pPr>
              <a:lnSpc>
                <a:spcPts val="1600"/>
              </a:lnSpc>
            </a:pPr>
            <a:r>
              <a:rPr lang="en-US" sz="1600" b="1" dirty="0" smtClean="0">
                <a:solidFill>
                  <a:srgbClr val="000099"/>
                </a:solidFill>
                <a:latin typeface="Arial"/>
                <a:cs typeface="Arial"/>
              </a:rPr>
              <a:t>Key take-away:</a:t>
            </a:r>
          </a:p>
          <a:p>
            <a:pPr marL="0" lvl="1">
              <a:lnSpc>
                <a:spcPts val="1600"/>
              </a:lnSpc>
              <a:spcAft>
                <a:spcPts val="600"/>
              </a:spcAft>
              <a:buClr>
                <a:srgbClr val="A78900"/>
              </a:buClr>
              <a:buSzPct val="100000"/>
            </a:pPr>
            <a:endParaRPr lang="en-US" sz="1600" b="1" dirty="0" smtClean="0">
              <a:solidFill>
                <a:srgbClr val="000099"/>
              </a:solidFill>
              <a:latin typeface="Arial"/>
              <a:cs typeface="Arial"/>
            </a:endParaRPr>
          </a:p>
          <a:p>
            <a:pPr marL="0" lvl="1">
              <a:lnSpc>
                <a:spcPts val="1600"/>
              </a:lnSpc>
              <a:spcAft>
                <a:spcPts val="600"/>
              </a:spcAft>
              <a:buClr>
                <a:srgbClr val="A78900"/>
              </a:buClr>
              <a:buSzPct val="100000"/>
            </a:pPr>
            <a:r>
              <a:rPr lang="en-US" sz="1600" b="1" dirty="0" smtClean="0">
                <a:solidFill>
                  <a:srgbClr val="000099"/>
                </a:solidFill>
                <a:latin typeface="Arial"/>
                <a:cs typeface="Arial"/>
              </a:rPr>
              <a:t>Small market (6TWh/a) with rapid growth</a:t>
            </a:r>
          </a:p>
          <a:p>
            <a:pPr marL="0" lvl="1">
              <a:lnSpc>
                <a:spcPts val="1600"/>
              </a:lnSpc>
              <a:spcAft>
                <a:spcPts val="600"/>
              </a:spcAft>
              <a:buClr>
                <a:srgbClr val="A78900"/>
              </a:buClr>
              <a:buSzPct val="100000"/>
            </a:pPr>
            <a:endParaRPr lang="en-US" sz="1600" b="1" dirty="0" smtClean="0">
              <a:solidFill>
                <a:srgbClr val="000099"/>
              </a:solidFill>
              <a:latin typeface="Arial"/>
              <a:cs typeface="Arial"/>
            </a:endParaRPr>
          </a:p>
          <a:p>
            <a:pPr marL="0" lvl="1">
              <a:lnSpc>
                <a:spcPts val="1600"/>
              </a:lnSpc>
              <a:spcAft>
                <a:spcPts val="600"/>
              </a:spcAft>
              <a:buClr>
                <a:srgbClr val="A78900"/>
              </a:buClr>
              <a:buSzPct val="100000"/>
            </a:pPr>
            <a:r>
              <a:rPr lang="en-US" sz="1600" b="1" dirty="0" smtClean="0">
                <a:solidFill>
                  <a:srgbClr val="000099"/>
                </a:solidFill>
                <a:latin typeface="Arial"/>
                <a:cs typeface="Arial"/>
              </a:rPr>
              <a:t>Opening cross-border market with greater opportunities</a:t>
            </a:r>
          </a:p>
          <a:p>
            <a:pPr marL="0" lvl="1">
              <a:lnSpc>
                <a:spcPts val="1600"/>
              </a:lnSpc>
              <a:spcAft>
                <a:spcPts val="600"/>
              </a:spcAft>
              <a:buClr>
                <a:srgbClr val="A78900"/>
              </a:buClr>
              <a:buSzPct val="100000"/>
            </a:pPr>
            <a:endParaRPr lang="en-US" sz="1600" b="1" dirty="0">
              <a:solidFill>
                <a:srgbClr val="000099"/>
              </a:solidFill>
              <a:latin typeface="Arial"/>
              <a:cs typeface="Arial"/>
            </a:endParaRPr>
          </a:p>
          <a:p>
            <a:pPr marL="0" lvl="1">
              <a:lnSpc>
                <a:spcPts val="1600"/>
              </a:lnSpc>
              <a:spcAft>
                <a:spcPts val="600"/>
              </a:spcAft>
              <a:buClr>
                <a:srgbClr val="A78900"/>
              </a:buClr>
              <a:buSzPct val="100000"/>
            </a:pPr>
            <a:r>
              <a:rPr lang="en-US" sz="1600" b="1" dirty="0" smtClean="0">
                <a:solidFill>
                  <a:srgbClr val="000099"/>
                </a:solidFill>
                <a:latin typeface="Arial"/>
                <a:cs typeface="Arial"/>
              </a:rPr>
              <a:t>Generation mix is highly dominated by Hydro</a:t>
            </a:r>
            <a:endParaRPr lang="en-US" sz="1600" b="1" dirty="0">
              <a:solidFill>
                <a:srgbClr val="000099"/>
              </a:solidFill>
              <a:latin typeface="Arial"/>
              <a:cs typeface="Arial"/>
            </a:endParaRPr>
          </a:p>
          <a:p>
            <a:pPr marL="0" lvl="1">
              <a:lnSpc>
                <a:spcPts val="1600"/>
              </a:lnSpc>
              <a:spcAft>
                <a:spcPts val="600"/>
              </a:spcAft>
              <a:buClr>
                <a:srgbClr val="A78900"/>
              </a:buClr>
              <a:buSzPct val="100000"/>
            </a:pPr>
            <a:endParaRPr lang="en-US" sz="1600" b="1" dirty="0">
              <a:solidFill>
                <a:srgbClr val="000099"/>
              </a:solidFill>
              <a:latin typeface="Arial"/>
              <a:cs typeface="Arial"/>
            </a:endParaRPr>
          </a:p>
          <a:p>
            <a:pPr>
              <a:lnSpc>
                <a:spcPts val="1600"/>
              </a:lnSpc>
              <a:spcAft>
                <a:spcPts val="600"/>
              </a:spcAft>
              <a:buClr>
                <a:srgbClr val="A78900"/>
              </a:buClr>
              <a:buSzPct val="100000"/>
            </a:pPr>
            <a:endParaRPr lang="en-GB" sz="1600" b="1" dirty="0" smtClean="0">
              <a:solidFill>
                <a:srgbClr val="000099"/>
              </a:solidFill>
              <a:latin typeface="Arial"/>
              <a:cs typeface="Arial"/>
            </a:endParaRPr>
          </a:p>
          <a:p>
            <a:pPr>
              <a:lnSpc>
                <a:spcPts val="1600"/>
              </a:lnSpc>
              <a:spcAft>
                <a:spcPts val="600"/>
              </a:spcAft>
              <a:buClr>
                <a:srgbClr val="A78900"/>
              </a:buClr>
              <a:buSzPct val="100000"/>
            </a:pPr>
            <a:endParaRPr lang="en-US" sz="1600" b="1" dirty="0" smtClean="0">
              <a:solidFill>
                <a:srgbClr val="000099"/>
              </a:solidFill>
              <a:latin typeface="Arial"/>
              <a:cs typeface="Arial"/>
            </a:endParaRPr>
          </a:p>
          <a:p>
            <a:pPr>
              <a:lnSpc>
                <a:spcPts val="1600"/>
              </a:lnSpc>
              <a:spcAft>
                <a:spcPts val="600"/>
              </a:spcAft>
              <a:buClr>
                <a:srgbClr val="A78900"/>
              </a:buClr>
              <a:buSzPct val="100000"/>
            </a:pPr>
            <a:endParaRPr lang="en-US" sz="1600" b="1" dirty="0" smtClean="0">
              <a:solidFill>
                <a:srgbClr val="000099"/>
              </a:solidFill>
              <a:latin typeface="Arial"/>
              <a:cs typeface="Arial"/>
            </a:endParaRPr>
          </a:p>
          <a:p>
            <a:pPr>
              <a:lnSpc>
                <a:spcPts val="1600"/>
              </a:lnSpc>
            </a:pPr>
            <a:endParaRPr lang="en-US" sz="1600" b="1" dirty="0" smtClean="0">
              <a:solidFill>
                <a:srgbClr val="000099"/>
              </a:solidFill>
              <a:latin typeface="Arial"/>
              <a:cs typeface="Arial"/>
            </a:endParaRPr>
          </a:p>
          <a:p>
            <a:pPr>
              <a:lnSpc>
                <a:spcPts val="1600"/>
              </a:lnSpc>
            </a:pPr>
            <a:endParaRPr lang="en-US" sz="1600" b="1" dirty="0" smtClean="0">
              <a:solidFill>
                <a:srgbClr val="000099"/>
              </a:solidFill>
              <a:latin typeface="Arial"/>
              <a:cs typeface="Arial"/>
            </a:endParaRPr>
          </a:p>
          <a:p>
            <a:pPr>
              <a:lnSpc>
                <a:spcPts val="1600"/>
              </a:lnSpc>
            </a:pPr>
            <a:endParaRPr lang="en-US" sz="1600" b="1" dirty="0" smtClean="0">
              <a:solidFill>
                <a:srgbClr val="000099"/>
              </a:solidFill>
              <a:latin typeface="Arial"/>
              <a:cs typeface="Arial"/>
            </a:endParaRPr>
          </a:p>
          <a:p>
            <a:pPr>
              <a:lnSpc>
                <a:spcPts val="1600"/>
              </a:lnSpc>
            </a:pPr>
            <a:endParaRPr lang="en-US" sz="1600" b="1" dirty="0" smtClean="0">
              <a:solidFill>
                <a:srgbClr val="000099"/>
              </a:solidFill>
              <a:latin typeface="Arial"/>
              <a:cs typeface="Arial"/>
            </a:endParaRPr>
          </a:p>
          <a:p>
            <a:pPr>
              <a:lnSpc>
                <a:spcPts val="1600"/>
              </a:lnSpc>
            </a:pPr>
            <a:endParaRPr lang="nb-NO" sz="1600" b="1" dirty="0">
              <a:solidFill>
                <a:srgbClr val="000099"/>
              </a:solidFill>
              <a:latin typeface="Arial"/>
              <a:cs typeface="Arial"/>
            </a:endParaRPr>
          </a:p>
        </p:txBody>
      </p:sp>
      <p:pic>
        <p:nvPicPr>
          <p:cNvPr id="45061"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08324" y="1268776"/>
            <a:ext cx="2162175" cy="1933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138435" y="3352800"/>
            <a:ext cx="3005565" cy="17477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973792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7315200" cy="838200"/>
          </a:xfrm>
        </p:spPr>
        <p:txBody>
          <a:bodyPr>
            <a:normAutofit fontScale="90000"/>
          </a:bodyPr>
          <a:lstStyle/>
          <a:p>
            <a:r>
              <a:rPr lang="en-US" sz="3600" dirty="0" smtClean="0"/>
              <a:t>“Domestic” projects under construction</a:t>
            </a:r>
            <a:endParaRPr lang="en-US" sz="3600" dirty="0"/>
          </a:p>
        </p:txBody>
      </p:sp>
      <p:sp>
        <p:nvSpPr>
          <p:cNvPr id="3" name="Content Placeholder 2"/>
          <p:cNvSpPr>
            <a:spLocks noGrp="1"/>
          </p:cNvSpPr>
          <p:nvPr>
            <p:ph idx="1"/>
          </p:nvPr>
        </p:nvSpPr>
        <p:spPr>
          <a:xfrm>
            <a:off x="1524000" y="1143000"/>
            <a:ext cx="7162800" cy="5181600"/>
          </a:xfrm>
        </p:spPr>
        <p:txBody>
          <a:bodyPr/>
          <a:lstStyle/>
          <a:p>
            <a:r>
              <a:rPr lang="en-US" sz="2000" dirty="0" smtClean="0"/>
              <a:t>Upper Tamakoshi – 456 MW</a:t>
            </a:r>
          </a:p>
          <a:p>
            <a:r>
              <a:rPr lang="en-US" sz="2000" dirty="0" smtClean="0"/>
              <a:t>Chameliya – 30MW</a:t>
            </a:r>
          </a:p>
          <a:p>
            <a:r>
              <a:rPr lang="en-US" sz="2000" dirty="0" smtClean="0"/>
              <a:t>Upper Trishuli IIIA – 60MW</a:t>
            </a:r>
          </a:p>
          <a:p>
            <a:r>
              <a:rPr lang="en-US" sz="2000" dirty="0" smtClean="0"/>
              <a:t>Kulekhani III – 14MW</a:t>
            </a:r>
          </a:p>
          <a:p>
            <a:r>
              <a:rPr lang="en-US" sz="2000" dirty="0" smtClean="0"/>
              <a:t>Marsyangdi A – 50MW</a:t>
            </a:r>
          </a:p>
          <a:p>
            <a:r>
              <a:rPr lang="en-US" sz="2000" dirty="0" smtClean="0"/>
              <a:t>Sanima Mai -22MW</a:t>
            </a:r>
          </a:p>
          <a:p>
            <a:r>
              <a:rPr lang="en-US" sz="2000" dirty="0" smtClean="0"/>
              <a:t>Middle Bhotekoshi – 102MW</a:t>
            </a:r>
          </a:p>
          <a:p>
            <a:r>
              <a:rPr lang="en-US" sz="2000" dirty="0" smtClean="0"/>
              <a:t>Rasuwagadi – 111MW</a:t>
            </a:r>
          </a:p>
          <a:p>
            <a:r>
              <a:rPr lang="en-US" sz="2000" dirty="0" smtClean="0"/>
              <a:t>Sanjen – 15+43=58MW</a:t>
            </a:r>
          </a:p>
          <a:p>
            <a:r>
              <a:rPr lang="en-US" sz="2000" dirty="0" smtClean="0"/>
              <a:t>Modi – 20MW</a:t>
            </a:r>
          </a:p>
          <a:p>
            <a:r>
              <a:rPr lang="en-US" sz="2000" dirty="0" smtClean="0"/>
              <a:t>others</a:t>
            </a:r>
          </a:p>
          <a:p>
            <a:endParaRPr lang="en-US" sz="2000" dirty="0" smtClean="0"/>
          </a:p>
          <a:p>
            <a:pPr>
              <a:buNone/>
            </a:pPr>
            <a:r>
              <a:rPr lang="en-US" sz="2000" b="1" dirty="0" smtClean="0"/>
              <a:t>Total Approx: 1200MW</a:t>
            </a:r>
          </a:p>
          <a:p>
            <a:pPr>
              <a:buNone/>
            </a:pPr>
            <a:r>
              <a:rPr lang="en-US" sz="2000" b="1" dirty="0" smtClean="0"/>
              <a:t>By 2020 Domestic Projects portfolio approx. 2000MW</a:t>
            </a:r>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pal map 3.jpg"/>
          <p:cNvPicPr>
            <a:picLocks noChangeAspect="1"/>
          </p:cNvPicPr>
          <p:nvPr/>
        </p:nvPicPr>
        <p:blipFill>
          <a:blip r:embed="rId3" cstate="screen"/>
          <a:stretch>
            <a:fillRect/>
          </a:stretch>
        </p:blipFill>
        <p:spPr>
          <a:xfrm>
            <a:off x="609600" y="1991855"/>
            <a:ext cx="7807732" cy="4485145"/>
          </a:xfrm>
          <a:prstGeom prst="rect">
            <a:avLst/>
          </a:prstGeom>
          <a:noFill/>
          <a:ln>
            <a:noFill/>
          </a:ln>
        </p:spPr>
      </p:pic>
      <p:sp>
        <p:nvSpPr>
          <p:cNvPr id="7" name="Rounded Rectangular Callout 6"/>
          <p:cNvSpPr/>
          <p:nvPr/>
        </p:nvSpPr>
        <p:spPr>
          <a:xfrm>
            <a:off x="6781800" y="1371600"/>
            <a:ext cx="1204787" cy="771273"/>
          </a:xfrm>
          <a:prstGeom prst="wedgeRoundRectCallout">
            <a:avLst>
              <a:gd name="adj1" fmla="val 8577"/>
              <a:gd name="adj2" fmla="val 430201"/>
              <a:gd name="adj3" fmla="val 16667"/>
            </a:avLst>
          </a:prstGeom>
          <a:noFill/>
          <a:ln>
            <a:solidFill>
              <a:schemeClr val="tx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nb-NO"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Arun </a:t>
            </a:r>
            <a:r>
              <a:rPr lang="nb-NO"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3</a:t>
            </a:r>
          </a:p>
          <a:p>
            <a:pPr algn="ctr"/>
            <a:r>
              <a:rPr lang="nb-NO"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900MW</a:t>
            </a:r>
            <a:endParaRPr lang="en-GB"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endParaRPr>
          </a:p>
        </p:txBody>
      </p:sp>
      <p:sp>
        <p:nvSpPr>
          <p:cNvPr id="11" name="Rounded Rectangular Callout 10"/>
          <p:cNvSpPr/>
          <p:nvPr/>
        </p:nvSpPr>
        <p:spPr>
          <a:xfrm>
            <a:off x="1033721" y="1371600"/>
            <a:ext cx="2047357" cy="533400"/>
          </a:xfrm>
          <a:prstGeom prst="wedgeRoundRectCallout">
            <a:avLst>
              <a:gd name="adj1" fmla="val -4579"/>
              <a:gd name="adj2" fmla="val 363585"/>
              <a:gd name="adj3" fmla="val 16667"/>
            </a:avLst>
          </a:prstGeom>
          <a:noFill/>
          <a:ln>
            <a:solidFill>
              <a:schemeClr val="tx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Upper Karnali 900MW</a:t>
            </a:r>
            <a:endParaRPr lang="en-GB"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endParaRPr>
          </a:p>
        </p:txBody>
      </p:sp>
      <p:sp>
        <p:nvSpPr>
          <p:cNvPr id="14" name="Oval 13"/>
          <p:cNvSpPr/>
          <p:nvPr/>
        </p:nvSpPr>
        <p:spPr>
          <a:xfrm>
            <a:off x="1905000" y="3581401"/>
            <a:ext cx="152400"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172200" y="5029201"/>
            <a:ext cx="152400"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ular Callout 16"/>
          <p:cNvSpPr/>
          <p:nvPr/>
        </p:nvSpPr>
        <p:spPr>
          <a:xfrm>
            <a:off x="5257800" y="1371600"/>
            <a:ext cx="1371600" cy="577188"/>
          </a:xfrm>
          <a:prstGeom prst="wedgeRoundRectCallout">
            <a:avLst>
              <a:gd name="adj1" fmla="val 18807"/>
              <a:gd name="adj2" fmla="val 593065"/>
              <a:gd name="adj3" fmla="val 16667"/>
            </a:avLst>
          </a:prstGeom>
          <a:noFill/>
          <a:ln>
            <a:solidFill>
              <a:schemeClr val="tx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nb-NO"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TA3 650MW</a:t>
            </a:r>
            <a:endParaRPr lang="en-GB"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endParaRPr>
          </a:p>
        </p:txBody>
      </p:sp>
      <p:sp>
        <p:nvSpPr>
          <p:cNvPr id="18" name="Rounded Rectangular Callout 17"/>
          <p:cNvSpPr/>
          <p:nvPr/>
        </p:nvSpPr>
        <p:spPr>
          <a:xfrm>
            <a:off x="3352800" y="1371600"/>
            <a:ext cx="1828800" cy="799837"/>
          </a:xfrm>
          <a:prstGeom prst="wedgeRoundRectCallout">
            <a:avLst>
              <a:gd name="adj1" fmla="val 41839"/>
              <a:gd name="adj2" fmla="val 321043"/>
              <a:gd name="adj3" fmla="val 16667"/>
            </a:avLst>
          </a:prstGeom>
          <a:noFill/>
          <a:ln>
            <a:solidFill>
              <a:schemeClr val="tx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Upper Marsyandi </a:t>
            </a:r>
            <a:r>
              <a:rPr lang="en-GB"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2 600MW</a:t>
            </a:r>
            <a:endParaRPr lang="en-GB"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endParaRPr>
          </a:p>
        </p:txBody>
      </p:sp>
      <p:sp>
        <p:nvSpPr>
          <p:cNvPr id="19" name="Oval 18"/>
          <p:cNvSpPr/>
          <p:nvPr/>
        </p:nvSpPr>
        <p:spPr>
          <a:xfrm>
            <a:off x="4953000" y="4343401"/>
            <a:ext cx="152400"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467600" y="5105401"/>
            <a:ext cx="152400"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600" y="381000"/>
            <a:ext cx="7543800" cy="609600"/>
          </a:xfrm>
        </p:spPr>
        <p:txBody>
          <a:bodyPr/>
          <a:lstStyle/>
          <a:p>
            <a:r>
              <a:rPr lang="en-US" sz="3200" dirty="0" smtClean="0"/>
              <a:t>Large Project with Export component</a:t>
            </a:r>
            <a:endParaRPr lang="en-US" sz="3200" dirty="0"/>
          </a:p>
        </p:txBody>
      </p:sp>
      <p:sp>
        <p:nvSpPr>
          <p:cNvPr id="16" name="Rounded Rectangular Callout 15"/>
          <p:cNvSpPr/>
          <p:nvPr/>
        </p:nvSpPr>
        <p:spPr>
          <a:xfrm>
            <a:off x="7772400" y="2362200"/>
            <a:ext cx="1204787" cy="771273"/>
          </a:xfrm>
          <a:prstGeom prst="wedgeRoundRectCallout">
            <a:avLst>
              <a:gd name="adj1" fmla="val -68453"/>
              <a:gd name="adj2" fmla="val 301027"/>
              <a:gd name="adj3" fmla="val 16667"/>
            </a:avLst>
          </a:prstGeom>
          <a:noFill/>
          <a:ln>
            <a:solidFill>
              <a:schemeClr val="tx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nb-NO"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L Arun </a:t>
            </a:r>
          </a:p>
          <a:p>
            <a:pPr algn="ctr"/>
            <a:r>
              <a:rPr lang="nb-NO" b="1" spc="50" dirty="0" smtClean="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rPr>
              <a:t>400MW</a:t>
            </a:r>
            <a:endParaRPr lang="en-GB" b="1" spc="50" dirty="0">
              <a:ln w="13500">
                <a:solidFill>
                  <a:schemeClr val="accent1">
                    <a:shade val="2500"/>
                    <a:alpha val="6500"/>
                  </a:schemeClr>
                </a:solidFill>
                <a:prstDash val="solid"/>
              </a:ln>
              <a:solidFill>
                <a:schemeClr val="tx1">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xmlns="" val="413620664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752600" y="381000"/>
            <a:ext cx="6248400" cy="838200"/>
          </a:xfrm>
        </p:spPr>
        <p:txBody>
          <a:bodyPr/>
          <a:lstStyle/>
          <a:p>
            <a:r>
              <a:rPr lang="en-US" sz="3200" dirty="0" smtClean="0"/>
              <a:t>Why Power Trading for IPPs</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524000" y="190500"/>
            <a:ext cx="6781800" cy="876300"/>
          </a:xfrm>
        </p:spPr>
        <p:txBody>
          <a:bodyPr/>
          <a:lstStyle/>
          <a:p>
            <a:pPr algn="ctr"/>
            <a:r>
              <a:rPr lang="en-US" sz="3600" dirty="0" smtClean="0"/>
              <a:t>Capacity Balance</a:t>
            </a:r>
            <a:endParaRPr lang="en-GB" sz="3600" dirty="0" smtClean="0"/>
          </a:p>
        </p:txBody>
      </p:sp>
      <p:graphicFrame>
        <p:nvGraphicFramePr>
          <p:cNvPr id="4" name="Content Placeholder 3"/>
          <p:cNvGraphicFramePr>
            <a:graphicFrameLocks noGrp="1"/>
          </p:cNvGraphicFramePr>
          <p:nvPr>
            <p:ph idx="1"/>
          </p:nvPr>
        </p:nvGraphicFramePr>
        <p:xfrm>
          <a:off x="457202" y="1219201"/>
          <a:ext cx="8153396" cy="4648198"/>
        </p:xfrm>
        <a:graphic>
          <a:graphicData uri="http://schemas.openxmlformats.org/drawingml/2006/table">
            <a:tbl>
              <a:tblPr/>
              <a:tblGrid>
                <a:gridCol w="988901"/>
                <a:gridCol w="1049449"/>
                <a:gridCol w="1089811"/>
                <a:gridCol w="1089811"/>
                <a:gridCol w="1009083"/>
                <a:gridCol w="1009083"/>
                <a:gridCol w="988901"/>
                <a:gridCol w="928357"/>
              </a:tblGrid>
              <a:tr h="386112">
                <a:tc rowSpan="2">
                  <a:txBody>
                    <a:bodyPr/>
                    <a:lstStyle/>
                    <a:p>
                      <a:pPr algn="ctr" fontAlgn="t"/>
                      <a:r>
                        <a:rPr lang="en-GB" sz="2000" b="0" i="0" u="none" strike="noStrike" dirty="0">
                          <a:solidFill>
                            <a:srgbClr val="000000"/>
                          </a:solidFill>
                          <a:latin typeface="Calibri"/>
                        </a:rPr>
                        <a:t>Year</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t"/>
                      <a:r>
                        <a:rPr lang="en-GB" sz="2000" b="0" i="0" u="none" strike="noStrike">
                          <a:solidFill>
                            <a:srgbClr val="000000"/>
                          </a:solidFill>
                          <a:latin typeface="Calibri"/>
                        </a:rPr>
                        <a:t>Dry Season, MW</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4">
                  <a:txBody>
                    <a:bodyPr/>
                    <a:lstStyle/>
                    <a:p>
                      <a:pPr algn="ctr" fontAlgn="t"/>
                      <a:r>
                        <a:rPr lang="en-GB" sz="2000" b="0" i="0" u="none" strike="noStrike">
                          <a:solidFill>
                            <a:srgbClr val="000000"/>
                          </a:solidFill>
                          <a:latin typeface="Calibri"/>
                        </a:rPr>
                        <a:t>Wet Season, MW</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742524">
                <a:tc vMerge="1">
                  <a:txBody>
                    <a:bodyPr/>
                    <a:lstStyle/>
                    <a:p>
                      <a:endParaRPr lang="en-GB"/>
                    </a:p>
                  </a:txBody>
                  <a:tcPr/>
                </a:tc>
                <a:tc>
                  <a:txBody>
                    <a:bodyPr/>
                    <a:lstStyle/>
                    <a:p>
                      <a:pPr algn="ctr" fontAlgn="t"/>
                      <a:r>
                        <a:rPr lang="en-GB" sz="2000" b="0" i="0" u="none" strike="noStrike">
                          <a:solidFill>
                            <a:srgbClr val="000000"/>
                          </a:solidFill>
                          <a:latin typeface="Calibri"/>
                        </a:rPr>
                        <a:t>Gen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Peak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Shortage</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Peak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Gen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Shortage</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FF0000"/>
                          </a:solidFill>
                          <a:latin typeface="Calibri"/>
                        </a:rPr>
                        <a:t>Surplus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3422">
                <a:tc>
                  <a:txBody>
                    <a:bodyPr/>
                    <a:lstStyle/>
                    <a:p>
                      <a:pPr algn="ctr" fontAlgn="t"/>
                      <a:r>
                        <a:rPr lang="en-GB" sz="2000" b="0" i="0" u="none" strike="noStrike" dirty="0">
                          <a:solidFill>
                            <a:srgbClr val="000000"/>
                          </a:solidFill>
                          <a:latin typeface="Calibri"/>
                        </a:rPr>
                        <a:t>2013/14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641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1242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602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1217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849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1" i="0" u="none" strike="noStrike" dirty="0">
                          <a:solidFill>
                            <a:srgbClr val="FF0000"/>
                          </a:solidFill>
                          <a:latin typeface="Calibri"/>
                        </a:rPr>
                        <a:t>368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FF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86112">
                <a:tc>
                  <a:txBody>
                    <a:bodyPr/>
                    <a:lstStyle/>
                    <a:p>
                      <a:pPr algn="ctr" fontAlgn="t"/>
                      <a:r>
                        <a:rPr lang="en-GB" sz="2000" b="0" i="0" u="none" strike="noStrike" dirty="0">
                          <a:solidFill>
                            <a:srgbClr val="000000"/>
                          </a:solidFill>
                          <a:latin typeface="Calibri"/>
                        </a:rPr>
                        <a:t>2014/15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665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1357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693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1309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902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1" i="0" u="none" strike="noStrike" dirty="0">
                          <a:solidFill>
                            <a:srgbClr val="FF0000"/>
                          </a:solidFill>
                          <a:latin typeface="Calibri"/>
                        </a:rPr>
                        <a:t>407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FF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86112">
                <a:tc>
                  <a:txBody>
                    <a:bodyPr/>
                    <a:lstStyle/>
                    <a:p>
                      <a:pPr algn="ctr" fontAlgn="t"/>
                      <a:r>
                        <a:rPr lang="en-GB" sz="2000" b="0" i="0" u="none" strike="noStrike" dirty="0">
                          <a:solidFill>
                            <a:srgbClr val="000000"/>
                          </a:solidFill>
                          <a:latin typeface="Calibri"/>
                        </a:rPr>
                        <a:t>2015/16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940</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1480</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541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1379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dirty="0">
                          <a:solidFill>
                            <a:srgbClr val="000000"/>
                          </a:solidFill>
                          <a:latin typeface="Calibri"/>
                        </a:rPr>
                        <a:t>1139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1" i="0" u="none" strike="noStrike" dirty="0">
                          <a:solidFill>
                            <a:srgbClr val="FF0000"/>
                          </a:solidFill>
                          <a:latin typeface="Calibri"/>
                        </a:rPr>
                        <a:t>239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FF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549468">
                <a:tc>
                  <a:txBody>
                    <a:bodyPr/>
                    <a:lstStyle/>
                    <a:p>
                      <a:pPr algn="ctr" fontAlgn="t"/>
                      <a:r>
                        <a:rPr lang="en-GB" sz="2000" b="0" i="0" u="none" strike="noStrike">
                          <a:solidFill>
                            <a:srgbClr val="000000"/>
                          </a:solidFill>
                          <a:latin typeface="Calibri"/>
                        </a:rPr>
                        <a:t>2016/17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1001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1612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611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1555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1363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1" i="0" u="none" strike="noStrike" dirty="0">
                          <a:solidFill>
                            <a:srgbClr val="FF0000"/>
                          </a:solidFill>
                          <a:latin typeface="Calibri"/>
                        </a:rPr>
                        <a:t>191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FF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86112">
                <a:tc>
                  <a:txBody>
                    <a:bodyPr/>
                    <a:lstStyle/>
                    <a:p>
                      <a:pPr algn="ctr" fontAlgn="t"/>
                      <a:r>
                        <a:rPr lang="en-GB" sz="2000" b="0" i="0" u="none" strike="noStrike">
                          <a:solidFill>
                            <a:srgbClr val="000000"/>
                          </a:solidFill>
                          <a:latin typeface="Calibri"/>
                        </a:rPr>
                        <a:t>2017/18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1694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1742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48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1680</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1987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00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GB" sz="2000" b="1" i="0" u="none" strike="noStrike" dirty="0">
                          <a:solidFill>
                            <a:srgbClr val="0066FF"/>
                          </a:solidFill>
                          <a:latin typeface="Calibri"/>
                        </a:rPr>
                        <a:t>306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6112">
                <a:tc>
                  <a:txBody>
                    <a:bodyPr/>
                    <a:lstStyle/>
                    <a:p>
                      <a:pPr algn="ctr" fontAlgn="t"/>
                      <a:r>
                        <a:rPr lang="en-GB" sz="2000" b="0" i="0" u="none" strike="noStrike">
                          <a:solidFill>
                            <a:srgbClr val="000000"/>
                          </a:solidFill>
                          <a:latin typeface="Calibri"/>
                        </a:rPr>
                        <a:t>2018/19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1807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1880</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73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1814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2217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00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GB" sz="2000" b="1" i="0" u="none" strike="noStrike" dirty="0">
                          <a:solidFill>
                            <a:srgbClr val="0066FF"/>
                          </a:solidFill>
                          <a:latin typeface="Calibri"/>
                        </a:rPr>
                        <a:t>403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6112">
                <a:tc>
                  <a:txBody>
                    <a:bodyPr/>
                    <a:lstStyle/>
                    <a:p>
                      <a:pPr algn="ctr" fontAlgn="t"/>
                      <a:r>
                        <a:rPr lang="en-GB" sz="2000" b="0" i="0" u="none" strike="noStrike">
                          <a:solidFill>
                            <a:srgbClr val="000000"/>
                          </a:solidFill>
                          <a:latin typeface="Calibri"/>
                        </a:rPr>
                        <a:t>2019/20</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1922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2027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105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1888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2492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00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GB" sz="2000" b="1" i="0" u="none" strike="noStrike" dirty="0">
                          <a:solidFill>
                            <a:srgbClr val="0066FF"/>
                          </a:solidFill>
                          <a:latin typeface="Calibri"/>
                        </a:rPr>
                        <a:t>604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6112">
                <a:tc>
                  <a:txBody>
                    <a:bodyPr/>
                    <a:lstStyle/>
                    <a:p>
                      <a:pPr algn="ctr" fontAlgn="t"/>
                      <a:r>
                        <a:rPr lang="en-GB" sz="2000" b="0" i="0" u="none" strike="noStrike">
                          <a:solidFill>
                            <a:srgbClr val="000000"/>
                          </a:solidFill>
                          <a:latin typeface="Calibri"/>
                        </a:rPr>
                        <a:t>2020/21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2016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2183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168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2106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0" i="0" u="none" strike="noStrike">
                          <a:solidFill>
                            <a:srgbClr val="000000"/>
                          </a:solidFill>
                          <a:latin typeface="Calibri"/>
                        </a:rPr>
                        <a:t>2501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en-GB" sz="2000" b="0" i="0" u="none" strike="noStrike" dirty="0">
                        <a:solidFill>
                          <a:srgbClr val="000000"/>
                        </a:solidFill>
                        <a:latin typeface="Calibri"/>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GB" sz="2000" b="1" i="0" u="none" strike="noStrike" dirty="0">
                          <a:solidFill>
                            <a:srgbClr val="0066FF"/>
                          </a:solidFill>
                          <a:latin typeface="Calibri"/>
                        </a:rPr>
                        <a:t>395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Title 1"/>
          <p:cNvSpPr txBox="1">
            <a:spLocks/>
          </p:cNvSpPr>
          <p:nvPr/>
        </p:nvSpPr>
        <p:spPr bwMode="auto">
          <a:xfrm>
            <a:off x="381000" y="5867400"/>
            <a:ext cx="2133600"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b="0" i="0" u="none" strike="noStrike" kern="0" cap="none" spc="0" normalizeH="0" baseline="0" noProof="0" dirty="0" smtClean="0">
                <a:ln>
                  <a:noFill/>
                </a:ln>
                <a:solidFill>
                  <a:schemeClr val="tx2"/>
                </a:solidFill>
                <a:effectLst/>
                <a:uLnTx/>
                <a:uFillTx/>
                <a:latin typeface="+mj-lt"/>
                <a:ea typeface="+mj-ea"/>
                <a:cs typeface="+mj-cs"/>
              </a:rPr>
              <a:t>Source: NEA</a:t>
            </a:r>
            <a:endParaRPr kumimoji="0" lang="en-GB" b="0"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371600" y="304800"/>
            <a:ext cx="7010400" cy="762000"/>
          </a:xfrm>
        </p:spPr>
        <p:txBody>
          <a:bodyPr/>
          <a:lstStyle/>
          <a:p>
            <a:pPr algn="ctr"/>
            <a:r>
              <a:rPr lang="en-US" sz="3600" dirty="0" smtClean="0"/>
              <a:t>Energy Balance</a:t>
            </a:r>
            <a:endParaRPr lang="en-GB" sz="3600" dirty="0" smtClean="0"/>
          </a:p>
        </p:txBody>
      </p:sp>
      <p:graphicFrame>
        <p:nvGraphicFramePr>
          <p:cNvPr id="4" name="Content Placeholder 3"/>
          <p:cNvGraphicFramePr>
            <a:graphicFrameLocks noGrp="1"/>
          </p:cNvGraphicFramePr>
          <p:nvPr>
            <p:ph idx="1"/>
          </p:nvPr>
        </p:nvGraphicFramePr>
        <p:xfrm>
          <a:off x="381000" y="1524000"/>
          <a:ext cx="8153399" cy="4465320"/>
        </p:xfrm>
        <a:graphic>
          <a:graphicData uri="http://schemas.openxmlformats.org/drawingml/2006/table">
            <a:tbl>
              <a:tblPr/>
              <a:tblGrid>
                <a:gridCol w="1650666"/>
                <a:gridCol w="1829026"/>
                <a:gridCol w="1829026"/>
                <a:gridCol w="1320681"/>
                <a:gridCol w="1524000"/>
              </a:tblGrid>
              <a:tr h="343235">
                <a:tc rowSpan="2">
                  <a:txBody>
                    <a:bodyPr/>
                    <a:lstStyle/>
                    <a:p>
                      <a:pPr algn="ctr">
                        <a:spcAft>
                          <a:spcPts val="0"/>
                        </a:spcAft>
                      </a:pPr>
                      <a:r>
                        <a:rPr lang="en-GB" sz="2400" dirty="0">
                          <a:solidFill>
                            <a:srgbClr val="000000"/>
                          </a:solidFill>
                          <a:latin typeface="Calibri" pitchFamily="34" charset="0"/>
                          <a:ea typeface="Times New Roman"/>
                          <a:cs typeface="Times New Roman"/>
                        </a:rPr>
                        <a:t>Year</a:t>
                      </a:r>
                      <a:endParaRPr lang="en-GB" sz="2400" dirty="0">
                        <a:latin typeface="Calibri" pitchFamily="34"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pPr>
                      <a:r>
                        <a:rPr lang="en-GB" sz="2400" dirty="0">
                          <a:solidFill>
                            <a:srgbClr val="000000"/>
                          </a:solidFill>
                          <a:latin typeface="Calibri" pitchFamily="34" charset="0"/>
                          <a:ea typeface="Times New Roman"/>
                          <a:cs typeface="Times New Roman"/>
                        </a:rPr>
                        <a:t>Energy, GWh</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343235">
                <a:tc vMerge="1">
                  <a:txBody>
                    <a:bodyPr/>
                    <a:lstStyle/>
                    <a:p>
                      <a:endParaRPr lang="en-GB"/>
                    </a:p>
                  </a:txBody>
                  <a:tcPr/>
                </a:tc>
                <a:tc>
                  <a:txBody>
                    <a:bodyPr/>
                    <a:lstStyle/>
                    <a:p>
                      <a:pPr algn="ctr">
                        <a:spcAft>
                          <a:spcPts val="0"/>
                        </a:spcAft>
                      </a:pPr>
                      <a:r>
                        <a:rPr lang="en-GB" sz="2400">
                          <a:solidFill>
                            <a:srgbClr val="000000"/>
                          </a:solidFill>
                          <a:latin typeface="Calibri" pitchFamily="34" charset="0"/>
                          <a:ea typeface="Times New Roman"/>
                          <a:cs typeface="Times New Roman"/>
                        </a:rPr>
                        <a:t>Demand</a:t>
                      </a:r>
                      <a:endParaRPr lang="en-GB" sz="240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2400">
                          <a:solidFill>
                            <a:srgbClr val="000000"/>
                          </a:solidFill>
                          <a:latin typeface="Calibri" pitchFamily="34" charset="0"/>
                          <a:ea typeface="Times New Roman"/>
                          <a:cs typeface="Times New Roman"/>
                        </a:rPr>
                        <a:t>Generation</a:t>
                      </a:r>
                      <a:endParaRPr lang="en-GB" sz="240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2400">
                          <a:solidFill>
                            <a:srgbClr val="000000"/>
                          </a:solidFill>
                          <a:latin typeface="Calibri" pitchFamily="34" charset="0"/>
                          <a:ea typeface="Times New Roman"/>
                          <a:cs typeface="Times New Roman"/>
                        </a:rPr>
                        <a:t>Surplus</a:t>
                      </a:r>
                      <a:endParaRPr lang="en-GB" sz="240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2400" dirty="0">
                          <a:solidFill>
                            <a:srgbClr val="FF0000"/>
                          </a:solidFill>
                          <a:latin typeface="Calibri" pitchFamily="34" charset="0"/>
                          <a:ea typeface="Times New Roman"/>
                          <a:cs typeface="Times New Roman"/>
                        </a:rPr>
                        <a:t>Deficit</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80">
                <a:tc>
                  <a:txBody>
                    <a:bodyPr/>
                    <a:lstStyle/>
                    <a:p>
                      <a:pPr algn="ctr">
                        <a:spcAft>
                          <a:spcPts val="0"/>
                        </a:spcAft>
                      </a:pPr>
                      <a:r>
                        <a:rPr lang="en-GB" sz="2400" dirty="0">
                          <a:solidFill>
                            <a:srgbClr val="000000"/>
                          </a:solidFill>
                          <a:latin typeface="Calibri" pitchFamily="34" charset="0"/>
                          <a:ea typeface="Times New Roman"/>
                          <a:cs typeface="Times New Roman"/>
                        </a:rPr>
                        <a:t>2013/14</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5,863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5,480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2400" b="0" i="0" u="none" strike="noStrike" dirty="0">
                          <a:solidFill>
                            <a:srgbClr val="FF0000"/>
                          </a:solidFill>
                          <a:latin typeface="Calibri"/>
                        </a:rPr>
                        <a:t> </a:t>
                      </a:r>
                      <a:r>
                        <a:rPr lang="en-US" sz="2400" b="0" i="0" u="none" strike="noStrike" dirty="0" smtClean="0">
                          <a:solidFill>
                            <a:srgbClr val="FF0000"/>
                          </a:solidFill>
                          <a:latin typeface="Calibri"/>
                        </a:rPr>
                        <a:t>383 </a:t>
                      </a:r>
                      <a:endParaRPr lang="en-US" sz="2400" b="0" i="0" u="none" strike="noStrike" dirty="0">
                        <a:solidFill>
                          <a:srgbClr val="FF000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5409">
                <a:tc>
                  <a:txBody>
                    <a:bodyPr/>
                    <a:lstStyle/>
                    <a:p>
                      <a:pPr algn="ctr">
                        <a:spcAft>
                          <a:spcPts val="0"/>
                        </a:spcAft>
                      </a:pPr>
                      <a:r>
                        <a:rPr lang="en-GB" sz="2400" dirty="0">
                          <a:solidFill>
                            <a:srgbClr val="000000"/>
                          </a:solidFill>
                          <a:latin typeface="Calibri" pitchFamily="34" charset="0"/>
                          <a:ea typeface="Times New Roman"/>
                          <a:cs typeface="Times New Roman"/>
                        </a:rPr>
                        <a:t>2014/15</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6,406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5,766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b"/>
                      <a:r>
                        <a:rPr lang="en-US" sz="2400" b="0" i="0" u="none" strike="noStrike" dirty="0">
                          <a:solidFill>
                            <a:srgbClr val="FF0000"/>
                          </a:solidFill>
                          <a:latin typeface="Calibri"/>
                        </a:rPr>
                        <a:t>                 640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590">
                <a:tc>
                  <a:txBody>
                    <a:bodyPr/>
                    <a:lstStyle/>
                    <a:p>
                      <a:pPr algn="ctr">
                        <a:spcAft>
                          <a:spcPts val="0"/>
                        </a:spcAft>
                      </a:pPr>
                      <a:r>
                        <a:rPr lang="en-GB" sz="2400" dirty="0">
                          <a:solidFill>
                            <a:srgbClr val="000000"/>
                          </a:solidFill>
                          <a:latin typeface="Calibri" pitchFamily="34" charset="0"/>
                          <a:ea typeface="Times New Roman"/>
                          <a:cs typeface="Times New Roman"/>
                        </a:rPr>
                        <a:t>2015/16</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6,967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7,415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smtClean="0">
                          <a:solidFill>
                            <a:srgbClr val="3366FF"/>
                          </a:solidFill>
                          <a:latin typeface="Calibri"/>
                        </a:rPr>
                        <a:t>448</a:t>
                      </a:r>
                      <a:endParaRPr lang="en-US" sz="2400" b="0" i="0" u="none" strike="noStrike" dirty="0">
                        <a:solidFill>
                          <a:srgbClr val="3366FF"/>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dirty="0">
                        <a:solidFill>
                          <a:srgbClr val="FF0000"/>
                        </a:solidFill>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345">
                <a:tc>
                  <a:txBody>
                    <a:bodyPr/>
                    <a:lstStyle/>
                    <a:p>
                      <a:pPr algn="ctr">
                        <a:spcAft>
                          <a:spcPts val="0"/>
                        </a:spcAft>
                      </a:pPr>
                      <a:r>
                        <a:rPr lang="en-GB" sz="2400" dirty="0">
                          <a:solidFill>
                            <a:srgbClr val="000000"/>
                          </a:solidFill>
                          <a:latin typeface="Calibri" pitchFamily="34" charset="0"/>
                          <a:ea typeface="Times New Roman"/>
                          <a:cs typeface="Times New Roman"/>
                        </a:rPr>
                        <a:t>2016/17</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7,606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8,475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smtClean="0">
                          <a:solidFill>
                            <a:srgbClr val="3366FF"/>
                          </a:solidFill>
                          <a:latin typeface="Calibri"/>
                        </a:rPr>
                        <a:t>869</a:t>
                      </a:r>
                      <a:endParaRPr lang="en-US" sz="2400" b="0" i="0" u="none" strike="noStrike" dirty="0">
                        <a:solidFill>
                          <a:srgbClr val="3366FF"/>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2174">
                <a:tc>
                  <a:txBody>
                    <a:bodyPr/>
                    <a:lstStyle/>
                    <a:p>
                      <a:pPr algn="ctr">
                        <a:spcAft>
                          <a:spcPts val="0"/>
                        </a:spcAft>
                      </a:pPr>
                      <a:r>
                        <a:rPr lang="en-GB" sz="2400" dirty="0">
                          <a:solidFill>
                            <a:srgbClr val="000000"/>
                          </a:solidFill>
                          <a:latin typeface="Calibri" pitchFamily="34" charset="0"/>
                          <a:ea typeface="Times New Roman"/>
                          <a:cs typeface="Times New Roman"/>
                        </a:rPr>
                        <a:t>2017/18</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8,221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12,936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smtClean="0">
                          <a:solidFill>
                            <a:srgbClr val="3366FF"/>
                          </a:solidFill>
                          <a:latin typeface="Calibri"/>
                        </a:rPr>
                        <a:t>4,715</a:t>
                      </a:r>
                      <a:endParaRPr lang="en-US" sz="2400" b="0" i="0" u="none" strike="noStrike" dirty="0">
                        <a:solidFill>
                          <a:srgbClr val="3366FF"/>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2174">
                <a:tc>
                  <a:txBody>
                    <a:bodyPr/>
                    <a:lstStyle/>
                    <a:p>
                      <a:pPr algn="ctr">
                        <a:spcAft>
                          <a:spcPts val="0"/>
                        </a:spcAft>
                      </a:pPr>
                      <a:r>
                        <a:rPr lang="en-GB" sz="2400" dirty="0">
                          <a:solidFill>
                            <a:srgbClr val="000000"/>
                          </a:solidFill>
                          <a:latin typeface="Calibri" pitchFamily="34" charset="0"/>
                          <a:ea typeface="Times New Roman"/>
                          <a:cs typeface="Times New Roman"/>
                        </a:rPr>
                        <a:t>2018/19</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8,873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14,419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smtClean="0">
                          <a:solidFill>
                            <a:srgbClr val="3366FF"/>
                          </a:solidFill>
                          <a:latin typeface="Calibri"/>
                        </a:rPr>
                        <a:t>5,546</a:t>
                      </a:r>
                      <a:endParaRPr lang="en-US" sz="2400" b="0" i="0" u="none" strike="noStrike" dirty="0">
                        <a:solidFill>
                          <a:srgbClr val="3366FF"/>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2174">
                <a:tc>
                  <a:txBody>
                    <a:bodyPr/>
                    <a:lstStyle/>
                    <a:p>
                      <a:pPr algn="ctr">
                        <a:spcAft>
                          <a:spcPts val="0"/>
                        </a:spcAft>
                      </a:pPr>
                      <a:r>
                        <a:rPr lang="en-GB" sz="2400" dirty="0">
                          <a:solidFill>
                            <a:srgbClr val="000000"/>
                          </a:solidFill>
                          <a:latin typeface="Calibri" pitchFamily="34" charset="0"/>
                          <a:ea typeface="Times New Roman"/>
                          <a:cs typeface="Times New Roman"/>
                        </a:rPr>
                        <a:t>2019/20</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9,539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a:solidFill>
                            <a:srgbClr val="000000"/>
                          </a:solidFill>
                          <a:latin typeface="Calibri"/>
                        </a:rPr>
                        <a:t>       16,160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smtClean="0">
                          <a:solidFill>
                            <a:srgbClr val="3366FF"/>
                          </a:solidFill>
                          <a:latin typeface="Calibri"/>
                        </a:rPr>
                        <a:t>6,621</a:t>
                      </a:r>
                      <a:endParaRPr lang="en-US" sz="2400" b="0" i="0" u="none" strike="noStrike" dirty="0">
                        <a:solidFill>
                          <a:srgbClr val="3366FF"/>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2174">
                <a:tc>
                  <a:txBody>
                    <a:bodyPr/>
                    <a:lstStyle/>
                    <a:p>
                      <a:pPr algn="ctr">
                        <a:spcAft>
                          <a:spcPts val="0"/>
                        </a:spcAft>
                      </a:pPr>
                      <a:r>
                        <a:rPr lang="en-GB" sz="2400" dirty="0">
                          <a:solidFill>
                            <a:srgbClr val="000000"/>
                          </a:solidFill>
                          <a:latin typeface="Calibri" pitchFamily="34" charset="0"/>
                          <a:ea typeface="Times New Roman"/>
                          <a:cs typeface="Times New Roman"/>
                        </a:rPr>
                        <a:t>2020/21</a:t>
                      </a:r>
                      <a:endParaRPr lang="en-GB" sz="2400" dirty="0">
                        <a:latin typeface="Calibri" pitchFamily="34" charset="0"/>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a:solidFill>
                            <a:srgbClr val="000000"/>
                          </a:solidFill>
                          <a:latin typeface="Calibri"/>
                        </a:rPr>
                        <a:t>       10,304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a:solidFill>
                            <a:srgbClr val="000000"/>
                          </a:solidFill>
                          <a:latin typeface="Calibri"/>
                        </a:rPr>
                        <a:t>       16,487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en-US" sz="2400" b="0" i="0" u="none" strike="noStrike" dirty="0">
                          <a:solidFill>
                            <a:srgbClr val="3366FF"/>
                          </a:solidFill>
                          <a:latin typeface="Calibri"/>
                        </a:rPr>
                        <a:t> </a:t>
                      </a:r>
                      <a:r>
                        <a:rPr lang="en-US" sz="2400" b="0" i="0" u="none" strike="noStrike" dirty="0" smtClean="0">
                          <a:solidFill>
                            <a:srgbClr val="3366FF"/>
                          </a:solidFill>
                          <a:latin typeface="Calibri"/>
                        </a:rPr>
                        <a:t>6,183</a:t>
                      </a:r>
                      <a:endParaRPr lang="en-US" sz="2400" b="0" i="0" u="none" strike="noStrike" dirty="0">
                        <a:solidFill>
                          <a:srgbClr val="3366FF"/>
                        </a:solidFill>
                        <a:latin typeface="Calibri"/>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5" name="Title 1"/>
          <p:cNvSpPr txBox="1">
            <a:spLocks/>
          </p:cNvSpPr>
          <p:nvPr/>
        </p:nvSpPr>
        <p:spPr bwMode="auto">
          <a:xfrm>
            <a:off x="609600" y="6172200"/>
            <a:ext cx="1981200"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b="0" i="0" u="none" strike="noStrike" kern="0" cap="none" spc="0" normalizeH="0" baseline="0" noProof="0" dirty="0" smtClean="0">
                <a:ln>
                  <a:noFill/>
                </a:ln>
                <a:solidFill>
                  <a:schemeClr val="tx2"/>
                </a:solidFill>
                <a:effectLst/>
                <a:uLnTx/>
                <a:uFillTx/>
                <a:latin typeface="+mj-lt"/>
                <a:ea typeface="+mj-ea"/>
                <a:cs typeface="+mj-cs"/>
              </a:rPr>
              <a:t>Source: NEA</a:t>
            </a:r>
            <a:endParaRPr kumimoji="0" lang="en-GB" b="0"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219200" y="190501"/>
            <a:ext cx="5791200" cy="800100"/>
          </a:xfrm>
        </p:spPr>
        <p:txBody>
          <a:bodyPr/>
          <a:lstStyle/>
          <a:p>
            <a:pPr algn="ctr"/>
            <a:r>
              <a:rPr lang="en-US" sz="3600" dirty="0" smtClean="0"/>
              <a:t>Power Trading Possibility</a:t>
            </a:r>
          </a:p>
        </p:txBody>
      </p:sp>
      <p:sp>
        <p:nvSpPr>
          <p:cNvPr id="9219" name="Rectangle 3"/>
          <p:cNvSpPr>
            <a:spLocks noGrp="1" noChangeArrowheads="1"/>
          </p:cNvSpPr>
          <p:nvPr>
            <p:ph type="body" idx="1"/>
          </p:nvPr>
        </p:nvSpPr>
        <p:spPr>
          <a:xfrm>
            <a:off x="1143000" y="1295400"/>
            <a:ext cx="7315200" cy="4114800"/>
          </a:xfrm>
        </p:spPr>
        <p:txBody>
          <a:bodyPr/>
          <a:lstStyle/>
          <a:p>
            <a:pPr eaLnBrk="1" hangingPunct="1"/>
            <a:r>
              <a:rPr lang="en-US" sz="2800" dirty="0" smtClean="0">
                <a:latin typeface="Times New Roman" pitchFamily="18" charset="0"/>
                <a:cs typeface="Times New Roman" pitchFamily="18" charset="0"/>
              </a:rPr>
              <a:t>Total theoretical potential: Over </a:t>
            </a:r>
            <a:r>
              <a:rPr lang="en-US" sz="2800" b="1" dirty="0" smtClean="0">
                <a:solidFill>
                  <a:srgbClr val="FF0000"/>
                </a:solidFill>
                <a:latin typeface="Times New Roman" pitchFamily="18" charset="0"/>
                <a:cs typeface="Times New Roman" pitchFamily="18" charset="0"/>
              </a:rPr>
              <a:t>83,000 MW</a:t>
            </a:r>
          </a:p>
          <a:p>
            <a:pPr eaLnBrk="1" hangingPunct="1"/>
            <a:r>
              <a:rPr lang="en-US" sz="2800" dirty="0" smtClean="0">
                <a:latin typeface="Times New Roman" pitchFamily="18" charset="0"/>
                <a:cs typeface="Times New Roman" pitchFamily="18" charset="0"/>
              </a:rPr>
              <a:t>Economically Feasible potential: 43,000 MW</a:t>
            </a:r>
          </a:p>
          <a:p>
            <a:pPr eaLnBrk="1" hangingPunct="1"/>
            <a:r>
              <a:rPr lang="en-US" sz="2800" dirty="0" smtClean="0">
                <a:latin typeface="Times New Roman" pitchFamily="18" charset="0"/>
                <a:cs typeface="Times New Roman" pitchFamily="18" charset="0"/>
              </a:rPr>
              <a:t>Storage capacity plants: 21,400 MW</a:t>
            </a:r>
          </a:p>
          <a:p>
            <a:pPr eaLnBrk="1" hangingPunct="1"/>
            <a:r>
              <a:rPr lang="en-US" sz="2800" dirty="0" smtClean="0">
                <a:latin typeface="Times New Roman" pitchFamily="18" charset="0"/>
                <a:cs typeface="Times New Roman" pitchFamily="18" charset="0"/>
              </a:rPr>
              <a:t>Under Construction : 1200MW</a:t>
            </a:r>
          </a:p>
          <a:p>
            <a:pPr eaLnBrk="1" hangingPunct="1"/>
            <a:r>
              <a:rPr lang="en-US" sz="2800" dirty="0" smtClean="0">
                <a:latin typeface="Times New Roman" pitchFamily="18" charset="0"/>
                <a:cs typeface="Times New Roman" pitchFamily="18" charset="0"/>
              </a:rPr>
              <a:t>Under PDA: 3000MW</a:t>
            </a:r>
          </a:p>
          <a:p>
            <a:pPr eaLnBrk="1" hangingPunct="1"/>
            <a:r>
              <a:rPr lang="en-US" sz="2800" dirty="0" smtClean="0">
                <a:latin typeface="Times New Roman" pitchFamily="18" charset="0"/>
                <a:cs typeface="Times New Roman" pitchFamily="18" charset="0"/>
              </a:rPr>
              <a:t>Under Survey: 9000MW</a:t>
            </a:r>
          </a:p>
          <a:p>
            <a:pPr eaLnBrk="1" hangingPunct="1"/>
            <a:r>
              <a:rPr lang="en-US" sz="2800" dirty="0" smtClean="0">
                <a:latin typeface="Times New Roman" pitchFamily="18" charset="0"/>
                <a:cs typeface="Times New Roman" pitchFamily="18" charset="0"/>
              </a:rPr>
              <a:t>Total Maximum Demand by 2020:4500MW </a:t>
            </a:r>
          </a:p>
          <a:p>
            <a:pPr eaLnBrk="1" hangingPunct="1"/>
            <a:r>
              <a:rPr lang="en-US" sz="2800" dirty="0" smtClean="0">
                <a:latin typeface="Times New Roman" pitchFamily="18" charset="0"/>
                <a:cs typeface="Times New Roman" pitchFamily="18" charset="0"/>
              </a:rPr>
              <a:t>Export minimum by 2020: 6000MW</a:t>
            </a:r>
          </a:p>
          <a:p>
            <a:pPr eaLnBrk="1" hangingPunct="1">
              <a:buFont typeface="Wingdings" pitchFamily="2" charset="2"/>
              <a:buNone/>
            </a:pPr>
            <a:endParaRPr lang="en-US" sz="19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cho">
  <a:themeElements>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fontScheme name="Ech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cho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Echo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Echo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Echo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ho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Echo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Echo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Echo</Template>
  <TotalTime>2417</TotalTime>
  <Words>823</Words>
  <Application>Microsoft Office PowerPoint</Application>
  <PresentationFormat>On-screen Show (4:3)</PresentationFormat>
  <Paragraphs>347</Paragraphs>
  <Slides>17</Slides>
  <Notes>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Echo</vt:lpstr>
      <vt:lpstr>Hydro Projects in Nepal IPP perspective on power trading </vt:lpstr>
      <vt:lpstr>Institutional Framework</vt:lpstr>
      <vt:lpstr>Power market characteristics</vt:lpstr>
      <vt:lpstr>“Domestic” projects under construction</vt:lpstr>
      <vt:lpstr>Large Project with Export component</vt:lpstr>
      <vt:lpstr>Why Power Trading for IPPs</vt:lpstr>
      <vt:lpstr>Capacity Balance</vt:lpstr>
      <vt:lpstr>Energy Balance</vt:lpstr>
      <vt:lpstr>Power Trading Possibility</vt:lpstr>
      <vt:lpstr>Power System Generation Mix</vt:lpstr>
      <vt:lpstr>South Asia – Vibrant Energy Market</vt:lpstr>
      <vt:lpstr>Regional Power System</vt:lpstr>
      <vt:lpstr>Existing Interconnections with India </vt:lpstr>
      <vt:lpstr>Large XBTL </vt:lpstr>
      <vt:lpstr>Rational for Regional Trade </vt:lpstr>
      <vt:lpstr>Way Forward</vt:lpstr>
      <vt:lpstr>Slide 17</vt:lpstr>
    </vt:vector>
  </TitlesOfParts>
  <Company>kantipur computer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REGIONAL POWER TRADE</dc:title>
  <dc:creator>mahesh</dc:creator>
  <cp:lastModifiedBy>hpl1002khbi</cp:lastModifiedBy>
  <cp:revision>173</cp:revision>
  <dcterms:created xsi:type="dcterms:W3CDTF">2004-09-15T19:41:30Z</dcterms:created>
  <dcterms:modified xsi:type="dcterms:W3CDTF">2014-06-27T02:07:47Z</dcterms:modified>
</cp:coreProperties>
</file>